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 id="2147483660" r:id="rId2"/>
    <p:sldMasterId id="2147483674" r:id="rId3"/>
  </p:sldMasterIdLst>
  <p:notesMasterIdLst>
    <p:notesMasterId r:id="rId59"/>
  </p:notesMasterIdLst>
  <p:sldIdLst>
    <p:sldId id="302" r:id="rId4"/>
    <p:sldId id="534" r:id="rId5"/>
    <p:sldId id="257" r:id="rId6"/>
    <p:sldId id="258" r:id="rId7"/>
    <p:sldId id="259" r:id="rId8"/>
    <p:sldId id="260" r:id="rId9"/>
    <p:sldId id="261" r:id="rId10"/>
    <p:sldId id="262" r:id="rId11"/>
    <p:sldId id="263" r:id="rId12"/>
    <p:sldId id="264" r:id="rId13"/>
    <p:sldId id="265" r:id="rId14"/>
    <p:sldId id="266" r:id="rId15"/>
    <p:sldId id="267" r:id="rId16"/>
    <p:sldId id="520" r:id="rId17"/>
    <p:sldId id="269" r:id="rId18"/>
    <p:sldId id="270" r:id="rId19"/>
    <p:sldId id="521" r:id="rId20"/>
    <p:sldId id="522" r:id="rId21"/>
    <p:sldId id="523" r:id="rId22"/>
    <p:sldId id="524" r:id="rId23"/>
    <p:sldId id="275" r:id="rId24"/>
    <p:sldId id="276" r:id="rId25"/>
    <p:sldId id="277" r:id="rId26"/>
    <p:sldId id="278" r:id="rId27"/>
    <p:sldId id="525" r:id="rId28"/>
    <p:sldId id="526" r:id="rId29"/>
    <p:sldId id="281" r:id="rId30"/>
    <p:sldId id="282" r:id="rId31"/>
    <p:sldId id="283" r:id="rId32"/>
    <p:sldId id="284" r:id="rId33"/>
    <p:sldId id="285" r:id="rId34"/>
    <p:sldId id="527" r:id="rId35"/>
    <p:sldId id="528" r:id="rId36"/>
    <p:sldId id="529" r:id="rId37"/>
    <p:sldId id="530" r:id="rId38"/>
    <p:sldId id="290" r:id="rId39"/>
    <p:sldId id="531" r:id="rId40"/>
    <p:sldId id="532" r:id="rId41"/>
    <p:sldId id="256" r:id="rId42"/>
    <p:sldId id="272" r:id="rId43"/>
    <p:sldId id="293" r:id="rId44"/>
    <p:sldId id="273" r:id="rId45"/>
    <p:sldId id="300" r:id="rId46"/>
    <p:sldId id="274" r:id="rId47"/>
    <p:sldId id="291" r:id="rId48"/>
    <p:sldId id="279" r:id="rId49"/>
    <p:sldId id="301" r:id="rId50"/>
    <p:sldId id="280" r:id="rId51"/>
    <p:sldId id="286" r:id="rId52"/>
    <p:sldId id="289" r:id="rId53"/>
    <p:sldId id="287" r:id="rId54"/>
    <p:sldId id="288" r:id="rId55"/>
    <p:sldId id="299" r:id="rId56"/>
    <p:sldId id="271" r:id="rId57"/>
    <p:sldId id="292" r:id="rId58"/>
  </p:sldIdLst>
  <p:sldSz cx="9144000" cy="6858000" type="screen4x3"/>
  <p:notesSz cx="6797675" cy="9926638"/>
  <p:embeddedFontLst>
    <p:embeddedFont>
      <p:font typeface="Calibri" panose="020F0502020204030204" pitchFamily="34" charset="0"/>
      <p:regular r:id="rId60"/>
      <p:bold r:id="rId61"/>
      <p:italic r:id="rId62"/>
      <p:boldItalic r:id="rId63"/>
    </p:embeddedFont>
    <p:embeddedFont>
      <p:font typeface="Helvetica Neue" panose="020B0604020202020204" charset="0"/>
      <p:regular r:id="rId64"/>
      <p:bold r:id="rId65"/>
      <p:italic r:id="rId66"/>
      <p:boldItalic r:id="rId67"/>
    </p:embeddedFont>
    <p:embeddedFont>
      <p:font typeface="Ubuntu" panose="020B0504030602030204" pitchFamily="34" charset="0"/>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3" roundtripDataSignature="AMtx7miIDM445dmdHKZcAgvoAXVhZ+SQH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DC5BB8-A118-4F69-B637-78374EA16E6B}" v="2" dt="2023-05-16T07:49:27.140"/>
  </p1510:revLst>
</p1510:revInfo>
</file>

<file path=ppt/tableStyles.xml><?xml version="1.0" encoding="utf-8"?>
<a:tblStyleLst xmlns:a="http://schemas.openxmlformats.org/drawingml/2006/main" def="{CF24639E-64B3-45E1-BE03-6E6C1462522D}">
  <a:tblStyle styleId="{CF24639E-64B3-45E1-BE03-6E6C1462522D}"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25400" cap="flat" cmpd="sng">
              <a:solidFill>
                <a:schemeClr val="dk1"/>
              </a:solidFill>
              <a:prstDash val="solid"/>
              <a:round/>
              <a:headEnd type="none" w="sm" len="sm"/>
              <a:tailEnd type="none" w="sm" len="sm"/>
            </a:ln>
          </a:top>
          <a:bottom>
            <a:ln w="254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6E6E6"/>
          </a:solidFill>
        </a:fill>
      </a:tcStyle>
    </a:band1H>
    <a:band2H>
      <a:tcTxStyle/>
      <a:tcStyle>
        <a:tcBdr/>
      </a:tcStyle>
    </a:band2H>
    <a:band1V>
      <a:tcTxStyle/>
      <a:tcStyle>
        <a:tcBdr/>
        <a:fill>
          <a:solidFill>
            <a:srgbClr val="E6E6E6"/>
          </a:solidFill>
        </a:fill>
      </a:tcStyle>
    </a:band1V>
    <a:band2V>
      <a:tcTxStyle/>
      <a:tcStyle>
        <a:tcBdr/>
      </a:tcStyle>
    </a:band2V>
    <a:lastCol>
      <a:tcTxStyle b="on" i="off">
        <a:font>
          <a:latin typeface="Arial"/>
          <a:ea typeface="Arial"/>
          <a:cs typeface="Arial"/>
        </a:font>
        <a:schemeClr val="lt1"/>
      </a:tcTxStyle>
      <a:tcStyle>
        <a:tcBdr/>
        <a:fill>
          <a:solidFill>
            <a:schemeClr val="accent2"/>
          </a:solidFill>
        </a:fill>
      </a:tcStyle>
    </a:lastCol>
    <a:firstCol>
      <a:tcTxStyle b="on" i="off">
        <a:font>
          <a:latin typeface="Arial"/>
          <a:ea typeface="Arial"/>
          <a:cs typeface="Arial"/>
        </a:font>
        <a:schemeClr val="lt1"/>
      </a:tcTxStyle>
      <a:tcStyle>
        <a:tcBdr/>
        <a:fill>
          <a:solidFill>
            <a:schemeClr val="accent2"/>
          </a:solidFill>
        </a:fill>
      </a:tcStyle>
    </a:firstCol>
    <a:lastRow>
      <a:tcTxStyle b="on" i="off"/>
      <a:tcStyle>
        <a:tcBdr>
          <a:top>
            <a:ln w="50800" cap="flat" cmpd="sng">
              <a:solidFill>
                <a:schemeClr val="dk1"/>
              </a:solidFill>
              <a:prstDash val="solid"/>
              <a:round/>
              <a:headEnd type="none" w="sm" len="sm"/>
              <a:tailEnd type="none" w="sm" len="sm"/>
            </a:ln>
          </a:top>
        </a:tcBdr>
        <a:fill>
          <a:solidFill>
            <a:schemeClr val="lt1"/>
          </a:solidFill>
        </a:fill>
      </a:tcStyle>
    </a:lastRow>
    <a:seCell>
      <a:tcTxStyle b="on" i="off">
        <a:font>
          <a:latin typeface="Arial"/>
          <a:ea typeface="Arial"/>
          <a:cs typeface="Arial"/>
        </a:font>
        <a:schemeClr val="dk1"/>
      </a:tcTxStyle>
      <a:tcStyle>
        <a:tcBdr/>
      </a:tcStyle>
    </a:seCell>
    <a:swCell>
      <a:tcTxStyle b="on" i="off">
        <a:font>
          <a:latin typeface="Arial"/>
          <a:ea typeface="Arial"/>
          <a:cs typeface="Arial"/>
        </a:font>
        <a:schemeClr val="dk1"/>
      </a:tcTxStyle>
      <a:tcStyle>
        <a:tcBdr/>
      </a:tcStyle>
    </a:swCell>
    <a:firstRow>
      <a:tcTxStyle b="on" i="off">
        <a:font>
          <a:latin typeface="Arial"/>
          <a:ea typeface="Arial"/>
          <a:cs typeface="Arial"/>
        </a:font>
        <a:schemeClr val="lt1"/>
      </a:tcTxStyle>
      <a:tcStyle>
        <a:tcBdr>
          <a:bottom>
            <a:ln w="25400" cap="flat" cmpd="sng">
              <a:solidFill>
                <a:schemeClr val="dk1"/>
              </a:solidFill>
              <a:prstDash val="solid"/>
              <a:round/>
              <a:headEnd type="none" w="sm" len="sm"/>
              <a:tailEnd type="none" w="sm" len="sm"/>
            </a:ln>
          </a:bottom>
        </a:tcBdr>
        <a:fill>
          <a:solidFill>
            <a:schemeClr val="accent2"/>
          </a:solidFill>
        </a:fill>
      </a:tcStyle>
    </a:firstRow>
    <a:neCell>
      <a:tcTxStyle/>
      <a:tcStyle>
        <a:tcBdr/>
      </a:tcStyle>
    </a:neCell>
    <a:nwCell>
      <a:tcTxStyle/>
      <a:tcStyle>
        <a:tcBdr/>
      </a:tcStyle>
    </a:nwCell>
  </a:tblStyle>
  <a:tblStyle styleId="{13EE4E7C-7C56-48DF-B706-E81B5D3E09FE}"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8451"/>
    <p:restoredTop sz="93510"/>
  </p:normalViewPr>
  <p:slideViewPr>
    <p:cSldViewPr snapToGrid="0">
      <p:cViewPr varScale="1">
        <p:scale>
          <a:sx n="96" d="100"/>
          <a:sy n="96" d="100"/>
        </p:scale>
        <p:origin x="1245" y="57"/>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4.fntdata"/><Relationship Id="rId68" Type="http://schemas.openxmlformats.org/officeDocument/2006/relationships/font" Target="fonts/font9.fntdata"/><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font" Target="fonts/font7.fntdata"/><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 Target="slides/slide2.xml"/><Relationship Id="rId61" Type="http://schemas.openxmlformats.org/officeDocument/2006/relationships/font" Target="fonts/font2.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font" Target="fonts/font5.fntdata"/><Relationship Id="rId69" Type="http://schemas.openxmlformats.org/officeDocument/2006/relationships/font" Target="fonts/font10.fntdata"/><Relationship Id="rId7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1.fntdata"/><Relationship Id="rId65" Type="http://schemas.openxmlformats.org/officeDocument/2006/relationships/font" Target="fonts/font6.fntdata"/><Relationship Id="rId73" Type="http://customschemas.google.com/relationships/presentationmetadata" Target="metadata"/><Relationship Id="rId78"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font" Target="fonts/font12.fntdata"/><Relationship Id="rId2" Type="http://schemas.openxmlformats.org/officeDocument/2006/relationships/slideMaster" Target="slideMasters/slideMaster2.xml"/><Relationship Id="rId29" Type="http://schemas.openxmlformats.org/officeDocument/2006/relationships/slide" Target="slides/slide2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Champonnois" userId="7012749c7e7f1c7b" providerId="LiveId" clId="{97DC5BB8-A118-4F69-B637-78374EA16E6B}"/>
    <pc:docChg chg="custSel addSld delSld modSld">
      <pc:chgData name="Patrick Champonnois" userId="7012749c7e7f1c7b" providerId="LiveId" clId="{97DC5BB8-A118-4F69-B637-78374EA16E6B}" dt="2023-05-16T07:52:11.516" v="137" actId="47"/>
      <pc:docMkLst>
        <pc:docMk/>
      </pc:docMkLst>
      <pc:sldChg chg="new del">
        <pc:chgData name="Patrick Champonnois" userId="7012749c7e7f1c7b" providerId="LiveId" clId="{97DC5BB8-A118-4F69-B637-78374EA16E6B}" dt="2023-05-16T07:52:11.516" v="137" actId="47"/>
        <pc:sldMkLst>
          <pc:docMk/>
          <pc:sldMk cId="278229946" sldId="533"/>
        </pc:sldMkLst>
      </pc:sldChg>
      <pc:sldChg chg="addSp modSp new mod">
        <pc:chgData name="Patrick Champonnois" userId="7012749c7e7f1c7b" providerId="LiveId" clId="{97DC5BB8-A118-4F69-B637-78374EA16E6B}" dt="2023-05-16T07:50:01.029" v="136" actId="6549"/>
        <pc:sldMkLst>
          <pc:docMk/>
          <pc:sldMk cId="2567256258" sldId="534"/>
        </pc:sldMkLst>
        <pc:spChg chg="mod">
          <ac:chgData name="Patrick Champonnois" userId="7012749c7e7f1c7b" providerId="LiveId" clId="{97DC5BB8-A118-4F69-B637-78374EA16E6B}" dt="2023-05-16T07:47:28.835" v="22" actId="20577"/>
          <ac:spMkLst>
            <pc:docMk/>
            <pc:sldMk cId="2567256258" sldId="534"/>
            <ac:spMk id="2" creationId="{F003A5FB-49AB-EA8F-3EE6-00054271C55F}"/>
          </ac:spMkLst>
        </pc:spChg>
        <pc:spChg chg="mod">
          <ac:chgData name="Patrick Champonnois" userId="7012749c7e7f1c7b" providerId="LiveId" clId="{97DC5BB8-A118-4F69-B637-78374EA16E6B}" dt="2023-05-16T07:50:01.029" v="136" actId="6549"/>
          <ac:spMkLst>
            <pc:docMk/>
            <pc:sldMk cId="2567256258" sldId="534"/>
            <ac:spMk id="3" creationId="{84783717-8DC1-5D9B-99B7-CD6A07747B62}"/>
          </ac:spMkLst>
        </pc:spChg>
        <pc:picChg chg="add mod">
          <ac:chgData name="Patrick Champonnois" userId="7012749c7e7f1c7b" providerId="LiveId" clId="{97DC5BB8-A118-4F69-B637-78374EA16E6B}" dt="2023-05-16T07:49:27.140" v="59"/>
          <ac:picMkLst>
            <pc:docMk/>
            <pc:sldMk cId="2567256258" sldId="534"/>
            <ac:picMk id="5" creationId="{50D61957-84C9-AB91-0DEB-EF0556017D3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33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3852016" y="0"/>
            <a:ext cx="2945659" cy="496332"/>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06357" y="4715153"/>
            <a:ext cx="4984962" cy="446698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0306"/>
            <a:ext cx="2945659" cy="49633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852016" y="9430306"/>
            <a:ext cx="2945659" cy="496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Times New Roman"/>
                <a:ea typeface="Times New Roman"/>
                <a:cs typeface="Times New Roman"/>
                <a:sym typeface="Times New Roman"/>
              </a:rPr>
              <a:t>‹N°›</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7" name="Google Shape;197;p1:notes"/>
          <p:cNvSpPr txBox="1">
            <a:spLocks noGrp="1"/>
          </p:cNvSpPr>
          <p:nvPr>
            <p:ph type="body" idx="1"/>
          </p:nvPr>
        </p:nvSpPr>
        <p:spPr>
          <a:xfrm>
            <a:off x="906357" y="4715153"/>
            <a:ext cx="4984962"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notes"/>
          <p:cNvSpPr txBox="1">
            <a:spLocks noGrp="1"/>
          </p:cNvSpPr>
          <p:nvPr>
            <p:ph type="sldNum" idx="12"/>
          </p:nvPr>
        </p:nvSpPr>
        <p:spPr>
          <a:xfrm>
            <a:off x="3852016" y="9430306"/>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4" name="Google Shape;294;p10:notes"/>
          <p:cNvSpPr txBox="1">
            <a:spLocks noGrp="1"/>
          </p:cNvSpPr>
          <p:nvPr>
            <p:ph type="body" idx="1"/>
          </p:nvPr>
        </p:nvSpPr>
        <p:spPr>
          <a:xfrm>
            <a:off x="906357" y="4715153"/>
            <a:ext cx="4984962"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10:notes"/>
          <p:cNvSpPr txBox="1">
            <a:spLocks noGrp="1"/>
          </p:cNvSpPr>
          <p:nvPr>
            <p:ph type="sldNum" idx="12"/>
          </p:nvPr>
        </p:nvSpPr>
        <p:spPr>
          <a:xfrm>
            <a:off x="3852016" y="9430306"/>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2" name="Google Shape;302;p11:notes"/>
          <p:cNvSpPr txBox="1">
            <a:spLocks noGrp="1"/>
          </p:cNvSpPr>
          <p:nvPr>
            <p:ph type="body" idx="1"/>
          </p:nvPr>
        </p:nvSpPr>
        <p:spPr>
          <a:xfrm>
            <a:off x="906357" y="4715153"/>
            <a:ext cx="4984962"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11:notes"/>
          <p:cNvSpPr txBox="1">
            <a:spLocks noGrp="1"/>
          </p:cNvSpPr>
          <p:nvPr>
            <p:ph type="sldNum" idx="12"/>
          </p:nvPr>
        </p:nvSpPr>
        <p:spPr>
          <a:xfrm>
            <a:off x="3852016" y="9430306"/>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1400"/>
              <a:buFont typeface="Times New Roman"/>
              <a:buNone/>
            </a:pPr>
            <a:endParaRPr/>
          </a:p>
        </p:txBody>
      </p:sp>
      <p:sp>
        <p:nvSpPr>
          <p:cNvPr id="310" name="Google Shape;31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5" name="Google Shape;355;p14:notes"/>
          <p:cNvSpPr txBox="1">
            <a:spLocks noGrp="1"/>
          </p:cNvSpPr>
          <p:nvPr>
            <p:ph type="body" idx="1"/>
          </p:nvPr>
        </p:nvSpPr>
        <p:spPr>
          <a:xfrm>
            <a:off x="906357" y="4715153"/>
            <a:ext cx="4984962"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La démarche de régulation collective propose de traiter ensemble le prescrit et le réel. Elle est conçue autour du modèle PRS pour réunir les prescripteurs et les salariés et leur permettre de discuter de leurs contraintes respectives et des stratégies qu’ils mettent en œuvre les uns et les autres pour réaliser leurs objectifs et faire face aux problèmes qu’ils rencontrent au quotidien. Ce faisant, elle doit permettre aux acteurs de construire des compromis satisfaisant à la fois les impératifs de production et les conditions de travail des salariés. </a:t>
            </a:r>
            <a:endParaRPr/>
          </a:p>
          <a:p>
            <a:pPr marL="0" lvl="0" indent="0" algn="l" rtl="0">
              <a:spcBef>
                <a:spcPts val="360"/>
              </a:spcBef>
              <a:spcAft>
                <a:spcPts val="0"/>
              </a:spcAft>
              <a:buNone/>
            </a:pPr>
            <a:endParaRPr/>
          </a:p>
          <a:p>
            <a:pPr marL="0" lvl="0" indent="0" algn="l" rtl="0">
              <a:spcBef>
                <a:spcPts val="360"/>
              </a:spcBef>
              <a:spcAft>
                <a:spcPts val="0"/>
              </a:spcAft>
              <a:buNone/>
            </a:pPr>
            <a:r>
              <a:rPr lang="fr-FR"/>
              <a:t>Cette démarche comprend 3 étapes… </a:t>
            </a:r>
            <a:endParaRPr/>
          </a:p>
          <a:p>
            <a:pPr marL="0" lvl="0" indent="0" algn="l" rtl="0">
              <a:spcBef>
                <a:spcPts val="360"/>
              </a:spcBef>
              <a:spcAft>
                <a:spcPts val="0"/>
              </a:spcAft>
              <a:buNone/>
            </a:pPr>
            <a:endParaRPr/>
          </a:p>
          <a:p>
            <a:pPr marL="0" lvl="0" indent="0" algn="l" rtl="0">
              <a:spcBef>
                <a:spcPts val="360"/>
              </a:spcBef>
              <a:spcAft>
                <a:spcPts val="0"/>
              </a:spcAft>
              <a:buNone/>
            </a:pPr>
            <a:r>
              <a:rPr lang="fr-FR"/>
              <a:t>Dans l’étape diagnostic : la consultation des données sociales peuvent s’avérer utiles</a:t>
            </a:r>
            <a:endParaRPr/>
          </a:p>
        </p:txBody>
      </p:sp>
      <p:sp>
        <p:nvSpPr>
          <p:cNvPr id="356" name="Google Shape;356;p14:notes"/>
          <p:cNvSpPr txBox="1">
            <a:spLocks noGrp="1"/>
          </p:cNvSpPr>
          <p:nvPr>
            <p:ph type="sldNum" idx="12"/>
          </p:nvPr>
        </p:nvSpPr>
        <p:spPr>
          <a:xfrm>
            <a:off x="3852016" y="9430306"/>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15</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5: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76" name="Google Shape;376;p1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5" name="Google Shape;385;p16:notes"/>
          <p:cNvSpPr txBox="1">
            <a:spLocks noGrp="1"/>
          </p:cNvSpPr>
          <p:nvPr>
            <p:ph type="body" idx="1"/>
          </p:nvPr>
        </p:nvSpPr>
        <p:spPr>
          <a:xfrm>
            <a:off x="906357" y="4715153"/>
            <a:ext cx="4984962"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16:notes"/>
          <p:cNvSpPr txBox="1">
            <a:spLocks noGrp="1"/>
          </p:cNvSpPr>
          <p:nvPr>
            <p:ph type="sldNum" idx="12"/>
          </p:nvPr>
        </p:nvSpPr>
        <p:spPr>
          <a:xfrm>
            <a:off x="3852016" y="9430306"/>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17</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1400"/>
              <a:buFont typeface="Times New Roman"/>
              <a:buNone/>
            </a:pPr>
            <a:endParaRPr/>
          </a:p>
        </p:txBody>
      </p:sp>
      <p:sp>
        <p:nvSpPr>
          <p:cNvPr id="393" name="Google Shape;39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99" name="Google Shape;399;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1400"/>
              <a:buFont typeface="Times New Roman"/>
              <a:buNone/>
            </a:pPr>
            <a:endParaRPr/>
          </a:p>
        </p:txBody>
      </p:sp>
      <p:sp>
        <p:nvSpPr>
          <p:cNvPr id="400" name="Google Shape;400;p18: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07" name="Google Shape;407;p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1400"/>
              <a:buFont typeface="Times New Roman"/>
              <a:buNone/>
            </a:pPr>
            <a:endParaRPr/>
          </a:p>
        </p:txBody>
      </p:sp>
      <p:sp>
        <p:nvSpPr>
          <p:cNvPr id="408" name="Google Shape;408;p19: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15" name="Google Shape;415;p20:notes"/>
          <p:cNvSpPr txBox="1">
            <a:spLocks noGrp="1"/>
          </p:cNvSpPr>
          <p:nvPr>
            <p:ph type="body" idx="1"/>
          </p:nvPr>
        </p:nvSpPr>
        <p:spPr>
          <a:xfrm>
            <a:off x="906357" y="4715153"/>
            <a:ext cx="4984962"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9 membres de la direction ( 3 élus, 3 D, DGA, directeur et DRH)</a:t>
            </a:r>
            <a:endParaRPr/>
          </a:p>
          <a:p>
            <a:pPr marL="0" lvl="0" indent="0" algn="l" rtl="0">
              <a:spcBef>
                <a:spcPts val="360"/>
              </a:spcBef>
              <a:spcAft>
                <a:spcPts val="0"/>
              </a:spcAft>
              <a:buNone/>
            </a:pPr>
            <a:r>
              <a:rPr lang="fr-FR"/>
              <a:t>9 représentants des salariés ( 3 CFDT, 3 FO, 3 CGT)</a:t>
            </a:r>
            <a:endParaRPr/>
          </a:p>
          <a:p>
            <a:pPr marL="0" lvl="0" indent="0" algn="l" rtl="0">
              <a:spcBef>
                <a:spcPts val="360"/>
              </a:spcBef>
              <a:spcAft>
                <a:spcPts val="0"/>
              </a:spcAft>
              <a:buNone/>
            </a:pPr>
            <a:endParaRPr/>
          </a:p>
        </p:txBody>
      </p:sp>
      <p:sp>
        <p:nvSpPr>
          <p:cNvPr id="416" name="Google Shape;416;p20:notes"/>
          <p:cNvSpPr txBox="1">
            <a:spLocks noGrp="1"/>
          </p:cNvSpPr>
          <p:nvPr>
            <p:ph type="sldNum" idx="12"/>
          </p:nvPr>
        </p:nvSpPr>
        <p:spPr>
          <a:xfrm>
            <a:off x="3852016" y="9430306"/>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1400"/>
              <a:buFont typeface="Times New Roman"/>
              <a:buNone/>
            </a:pPr>
            <a:endParaRPr/>
          </a:p>
        </p:txBody>
      </p:sp>
      <p:sp>
        <p:nvSpPr>
          <p:cNvPr id="204" name="Google Shape;20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36" name="Google Shape;436;p21:notes"/>
          <p:cNvSpPr txBox="1">
            <a:spLocks noGrp="1"/>
          </p:cNvSpPr>
          <p:nvPr>
            <p:ph type="body" idx="1"/>
          </p:nvPr>
        </p:nvSpPr>
        <p:spPr>
          <a:xfrm>
            <a:off x="906357" y="4715153"/>
            <a:ext cx="4984962"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7" name="Google Shape;437;p21:notes"/>
          <p:cNvSpPr txBox="1">
            <a:spLocks noGrp="1"/>
          </p:cNvSpPr>
          <p:nvPr>
            <p:ph type="sldNum" idx="12"/>
          </p:nvPr>
        </p:nvSpPr>
        <p:spPr>
          <a:xfrm>
            <a:off x="3852016" y="9430306"/>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22</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2: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6" name="Google Shape;456;p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Times New Roman"/>
              <a:buNone/>
            </a:pPr>
            <a:r>
              <a:rPr lang="fr-FR"/>
              <a:t>3 regroupements sur 6 mois</a:t>
            </a:r>
            <a:endParaRPr/>
          </a:p>
          <a:p>
            <a:pPr marL="0" lvl="0" indent="0" algn="l" rtl="0">
              <a:lnSpc>
                <a:spcPct val="100000"/>
              </a:lnSpc>
              <a:spcBef>
                <a:spcPts val="360"/>
              </a:spcBef>
              <a:spcAft>
                <a:spcPts val="0"/>
              </a:spcAft>
              <a:buClr>
                <a:schemeClr val="dk1"/>
              </a:buClr>
              <a:buSzPts val="1400"/>
              <a:buFont typeface="Times New Roman"/>
              <a:buNone/>
            </a:pPr>
            <a:r>
              <a:rPr lang="fr-FR"/>
              <a:t>6 mois pour avoir un plan d’action sur une ou plusieurs dimensions</a:t>
            </a:r>
            <a:endParaRPr/>
          </a:p>
          <a:p>
            <a:pPr marL="0" lvl="0" indent="0" algn="l" rtl="0">
              <a:lnSpc>
                <a:spcPct val="100000"/>
              </a:lnSpc>
              <a:spcBef>
                <a:spcPts val="360"/>
              </a:spcBef>
              <a:spcAft>
                <a:spcPts val="0"/>
              </a:spcAft>
              <a:buClr>
                <a:schemeClr val="dk1"/>
              </a:buClr>
              <a:buSzPts val="1400"/>
              <a:buFont typeface="Times New Roman"/>
              <a:buNone/>
            </a:pPr>
            <a:r>
              <a:rPr lang="fr-FR"/>
              <a:t>Nécessité de dégager du temps pour les membres du COPIL et animateurs pour déployer la démarche</a:t>
            </a:r>
            <a:endParaRPr/>
          </a:p>
          <a:p>
            <a:pPr marL="0" lvl="0" indent="0" algn="l" rtl="0">
              <a:lnSpc>
                <a:spcPct val="100000"/>
              </a:lnSpc>
              <a:spcBef>
                <a:spcPts val="360"/>
              </a:spcBef>
              <a:spcAft>
                <a:spcPts val="0"/>
              </a:spcAft>
              <a:buClr>
                <a:schemeClr val="dk1"/>
              </a:buClr>
              <a:buSzPts val="1400"/>
              <a:buFont typeface="Times New Roman"/>
              <a:buNone/>
            </a:pPr>
            <a:endParaRPr/>
          </a:p>
          <a:p>
            <a:pPr marL="0" lvl="0" indent="0" algn="l" rtl="0">
              <a:lnSpc>
                <a:spcPct val="100000"/>
              </a:lnSpc>
              <a:spcBef>
                <a:spcPts val="360"/>
              </a:spcBef>
              <a:spcAft>
                <a:spcPts val="0"/>
              </a:spcAft>
              <a:buClr>
                <a:schemeClr val="dk1"/>
              </a:buClr>
              <a:buSzPts val="1400"/>
              <a:buFont typeface="Times New Roman"/>
              <a:buNone/>
            </a:pPr>
            <a:r>
              <a:rPr lang="fr-FR"/>
              <a:t>Des intersessions dédiées au déploiement de l’expérimentation :</a:t>
            </a:r>
            <a:endParaRPr/>
          </a:p>
          <a:p>
            <a:pPr marL="0" lvl="0" indent="0" algn="l" rtl="0">
              <a:lnSpc>
                <a:spcPct val="100000"/>
              </a:lnSpc>
              <a:spcBef>
                <a:spcPts val="360"/>
              </a:spcBef>
              <a:spcAft>
                <a:spcPts val="0"/>
              </a:spcAft>
              <a:buClr>
                <a:schemeClr val="dk1"/>
              </a:buClr>
              <a:buSzPts val="1200"/>
              <a:buFont typeface="Times New Roman"/>
              <a:buNone/>
            </a:pPr>
            <a:r>
              <a:rPr lang="fr-FR"/>
              <a:t>séminaires de formation</a:t>
            </a:r>
            <a:endParaRPr/>
          </a:p>
          <a:p>
            <a:pPr marL="0" lvl="0" indent="0" algn="l" rtl="0">
              <a:lnSpc>
                <a:spcPct val="100000"/>
              </a:lnSpc>
              <a:spcBef>
                <a:spcPts val="360"/>
              </a:spcBef>
              <a:spcAft>
                <a:spcPts val="0"/>
              </a:spcAft>
              <a:buClr>
                <a:schemeClr val="dk1"/>
              </a:buClr>
              <a:buSzPts val="1400"/>
              <a:buFont typeface="Times New Roman"/>
              <a:buNone/>
            </a:pPr>
            <a:endParaRPr/>
          </a:p>
        </p:txBody>
      </p:sp>
      <p:sp>
        <p:nvSpPr>
          <p:cNvPr id="457" name="Google Shape;457;p2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
        <p:nvSpPr>
          <p:cNvPr id="458" name="Google Shape;458;p22:notes"/>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fr-FR" sz="1200" b="0" i="0" u="none" strike="noStrike" cap="none">
                <a:solidFill>
                  <a:srgbClr val="000000"/>
                </a:solidFill>
                <a:latin typeface="Times New Roman"/>
                <a:ea typeface="Times New Roman"/>
                <a:cs typeface="Times New Roman"/>
                <a:sym typeface="Times New Roman"/>
              </a:rPr>
              <a:t>Regroupement 1</a:t>
            </a:r>
            <a:endParaRPr sz="12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1400"/>
              <a:buFont typeface="Times New Roman"/>
              <a:buNone/>
            </a:pPr>
            <a:endParaRPr/>
          </a:p>
        </p:txBody>
      </p:sp>
      <p:sp>
        <p:nvSpPr>
          <p:cNvPr id="486" name="Google Shape;486;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24: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09" name="Google Shape;509;p2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2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1400"/>
              <a:buFont typeface="Times New Roman"/>
              <a:buNone/>
            </a:pPr>
            <a:endParaRPr/>
          </a:p>
        </p:txBody>
      </p:sp>
      <p:sp>
        <p:nvSpPr>
          <p:cNvPr id="516" name="Google Shape;516;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2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1400"/>
              <a:buFont typeface="Times New Roman"/>
              <a:buNone/>
            </a:pPr>
            <a:endParaRPr/>
          </a:p>
        </p:txBody>
      </p:sp>
      <p:sp>
        <p:nvSpPr>
          <p:cNvPr id="523" name="Google Shape;523;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2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1400"/>
              <a:buFont typeface="Times New Roman"/>
              <a:buNone/>
            </a:pPr>
            <a:endParaRPr/>
          </a:p>
        </p:txBody>
      </p:sp>
      <p:sp>
        <p:nvSpPr>
          <p:cNvPr id="531" name="Google Shape;531;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2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1400"/>
              <a:buFont typeface="Times New Roman"/>
              <a:buNone/>
            </a:pPr>
            <a:endParaRPr/>
          </a:p>
        </p:txBody>
      </p:sp>
      <p:sp>
        <p:nvSpPr>
          <p:cNvPr id="539" name="Google Shape;539;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2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1400"/>
              <a:buFont typeface="Times New Roman"/>
              <a:buNone/>
            </a:pPr>
            <a:endParaRPr/>
          </a:p>
        </p:txBody>
      </p:sp>
      <p:sp>
        <p:nvSpPr>
          <p:cNvPr id="547" name="Google Shape;547;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3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1400"/>
              <a:buFont typeface="Times New Roman"/>
              <a:buNone/>
            </a:pPr>
            <a:endParaRPr/>
          </a:p>
        </p:txBody>
      </p:sp>
      <p:sp>
        <p:nvSpPr>
          <p:cNvPr id="555" name="Google Shape;555;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0" name="Google Shape;210;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marR="0" lvl="1" indent="0" algn="l" rtl="0">
              <a:lnSpc>
                <a:spcPct val="100000"/>
              </a:lnSpc>
              <a:spcBef>
                <a:spcPts val="0"/>
              </a:spcBef>
              <a:spcAft>
                <a:spcPts val="0"/>
              </a:spcAft>
              <a:buClr>
                <a:schemeClr val="dk1"/>
              </a:buClr>
              <a:buSzPts val="1600"/>
              <a:buFont typeface="Times New Roman"/>
              <a:buNone/>
            </a:pPr>
            <a:r>
              <a:rPr lang="fr-FR" sz="1600"/>
              <a:t>Malakoff Mederic</a:t>
            </a:r>
            <a:endParaRPr sz="1600"/>
          </a:p>
          <a:p>
            <a:pPr marL="457200" marR="0" lvl="1" indent="0" algn="l" rtl="0">
              <a:lnSpc>
                <a:spcPct val="100000"/>
              </a:lnSpc>
              <a:spcBef>
                <a:spcPts val="1200"/>
              </a:spcBef>
              <a:spcAft>
                <a:spcPts val="0"/>
              </a:spcAft>
              <a:buClr>
                <a:schemeClr val="dk1"/>
              </a:buClr>
              <a:buSzPts val="1600"/>
              <a:buFont typeface="Times New Roman"/>
              <a:buNone/>
            </a:pPr>
            <a:r>
              <a:rPr lang="fr-FR" sz="1600"/>
              <a:t>1 salarié sur 2 a  vécu un changement dans les 12 derniers mois</a:t>
            </a:r>
            <a:endParaRPr/>
          </a:p>
          <a:p>
            <a:pPr marL="457200" marR="0" lvl="1" indent="0" algn="l" rtl="0">
              <a:lnSpc>
                <a:spcPct val="100000"/>
              </a:lnSpc>
              <a:spcBef>
                <a:spcPts val="1200"/>
              </a:spcBef>
              <a:spcAft>
                <a:spcPts val="0"/>
              </a:spcAft>
              <a:buClr>
                <a:schemeClr val="dk1"/>
              </a:buClr>
              <a:buSzPts val="1600"/>
              <a:buFont typeface="Times New Roman"/>
              <a:buNone/>
            </a:pPr>
            <a:r>
              <a:rPr lang="fr-FR" sz="1600"/>
              <a:t>24 % des salariés indiquent qu’il maitrisent totalement les outils numeriques mis à disposition pour réaliser leur travail</a:t>
            </a:r>
            <a:endParaRPr/>
          </a:p>
          <a:p>
            <a:pPr marL="457200" lvl="1" indent="0" algn="l" rtl="0">
              <a:lnSpc>
                <a:spcPct val="100000"/>
              </a:lnSpc>
              <a:spcBef>
                <a:spcPts val="1200"/>
              </a:spcBef>
              <a:spcAft>
                <a:spcPts val="0"/>
              </a:spcAft>
              <a:buClr>
                <a:schemeClr val="dk1"/>
              </a:buClr>
              <a:buSzPts val="1400"/>
              <a:buFont typeface="Times New Roman"/>
              <a:buNone/>
            </a:pPr>
            <a:endParaRPr sz="1600"/>
          </a:p>
          <a:p>
            <a:pPr marL="457200" lvl="1" indent="0" algn="l" rtl="0">
              <a:lnSpc>
                <a:spcPct val="100000"/>
              </a:lnSpc>
              <a:spcBef>
                <a:spcPts val="1200"/>
              </a:spcBef>
              <a:spcAft>
                <a:spcPts val="0"/>
              </a:spcAft>
              <a:buClr>
                <a:schemeClr val="dk1"/>
              </a:buClr>
              <a:buSzPts val="1600"/>
              <a:buFont typeface="Arial"/>
              <a:buNone/>
            </a:pPr>
            <a:endParaRPr sz="1600"/>
          </a:p>
          <a:p>
            <a:pPr marL="0" lvl="0" indent="0" algn="ctr" rtl="0">
              <a:lnSpc>
                <a:spcPct val="100000"/>
              </a:lnSpc>
              <a:spcBef>
                <a:spcPts val="1080"/>
              </a:spcBef>
              <a:spcAft>
                <a:spcPts val="0"/>
              </a:spcAft>
              <a:buClr>
                <a:srgbClr val="000000"/>
              </a:buClr>
              <a:buSzPts val="1400"/>
              <a:buFont typeface="Times New Roman"/>
              <a:buNone/>
            </a:pPr>
            <a:r>
              <a:rPr lang="fr-FR" sz="1600" b="1">
                <a:solidFill>
                  <a:srgbClr val="000000"/>
                </a:solidFill>
              </a:rPr>
              <a:t>DARES </a:t>
            </a:r>
            <a:endParaRPr/>
          </a:p>
          <a:p>
            <a:pPr marL="0" lvl="0" indent="0" algn="ctr" rtl="0">
              <a:lnSpc>
                <a:spcPct val="100000"/>
              </a:lnSpc>
              <a:spcBef>
                <a:spcPts val="480"/>
              </a:spcBef>
              <a:spcAft>
                <a:spcPts val="0"/>
              </a:spcAft>
              <a:buClr>
                <a:srgbClr val="000000"/>
              </a:buClr>
              <a:buSzPts val="1400"/>
              <a:buFont typeface="Times New Roman"/>
              <a:buNone/>
            </a:pPr>
            <a:r>
              <a:rPr lang="fr-FR" sz="1600">
                <a:solidFill>
                  <a:srgbClr val="000000"/>
                </a:solidFill>
              </a:rPr>
              <a:t>« Conditions de travail : reprise de l’intensification du travail chez les salariés » - 2014</a:t>
            </a:r>
            <a:endParaRPr/>
          </a:p>
          <a:p>
            <a:pPr marL="0" lvl="0" indent="0" algn="ctr" rtl="0">
              <a:lnSpc>
                <a:spcPct val="100000"/>
              </a:lnSpc>
              <a:spcBef>
                <a:spcPts val="480"/>
              </a:spcBef>
              <a:spcAft>
                <a:spcPts val="0"/>
              </a:spcAft>
              <a:buClr>
                <a:schemeClr val="dk1"/>
              </a:buClr>
              <a:buSzPts val="1400"/>
              <a:buFont typeface="Times New Roman"/>
              <a:buNone/>
            </a:pPr>
            <a:endParaRPr sz="1600">
              <a:solidFill>
                <a:srgbClr val="000000"/>
              </a:solidFill>
            </a:endParaRPr>
          </a:p>
          <a:p>
            <a:pPr marL="0" lvl="0" indent="0" algn="l" rtl="0">
              <a:lnSpc>
                <a:spcPct val="100000"/>
              </a:lnSpc>
              <a:spcBef>
                <a:spcPts val="360"/>
              </a:spcBef>
              <a:spcAft>
                <a:spcPts val="0"/>
              </a:spcAft>
              <a:buClr>
                <a:schemeClr val="dk1"/>
              </a:buClr>
              <a:buSzPts val="1400"/>
              <a:buFont typeface="Times New Roman"/>
              <a:buNone/>
            </a:pPr>
            <a:r>
              <a:rPr lang="fr-FR" sz="1200">
                <a:solidFill>
                  <a:schemeClr val="dk1"/>
                </a:solidFill>
                <a:latin typeface="Times New Roman"/>
                <a:ea typeface="Times New Roman"/>
                <a:cs typeface="Times New Roman"/>
                <a:sym typeface="Times New Roman"/>
              </a:rPr>
              <a:t>L’intensificationdutravail(enquêtesDARES) </a:t>
            </a:r>
            <a:endParaRPr sz="1600"/>
          </a:p>
          <a:p>
            <a:pPr marL="0" lvl="0" indent="0" algn="l" rtl="0">
              <a:lnSpc>
                <a:spcPct val="100000"/>
              </a:lnSpc>
              <a:spcBef>
                <a:spcPts val="360"/>
              </a:spcBef>
              <a:spcAft>
                <a:spcPts val="0"/>
              </a:spcAft>
              <a:buClr>
                <a:schemeClr val="dk1"/>
              </a:buClr>
              <a:buSzPts val="1400"/>
              <a:buFont typeface="Times New Roman"/>
              <a:buNone/>
            </a:pPr>
            <a:r>
              <a:rPr lang="fr-FR" sz="1200">
                <a:solidFill>
                  <a:schemeClr val="dk1"/>
                </a:solidFill>
                <a:latin typeface="Times New Roman"/>
                <a:ea typeface="Times New Roman"/>
                <a:cs typeface="Times New Roman"/>
                <a:sym typeface="Times New Roman"/>
              </a:rPr>
              <a:t>Faire plus dans le même temps </a:t>
            </a:r>
            <a:endParaRPr/>
          </a:p>
          <a:p>
            <a:pPr marL="0" lvl="0" indent="0" algn="l" rtl="0">
              <a:lnSpc>
                <a:spcPct val="100000"/>
              </a:lnSpc>
              <a:spcBef>
                <a:spcPts val="360"/>
              </a:spcBef>
              <a:spcAft>
                <a:spcPts val="0"/>
              </a:spcAft>
              <a:buClr>
                <a:schemeClr val="dk1"/>
              </a:buClr>
              <a:buSzPts val="1400"/>
              <a:buFont typeface="Times New Roman"/>
              <a:buNone/>
            </a:pPr>
            <a:r>
              <a:rPr lang="fr-FR" sz="1200">
                <a:solidFill>
                  <a:schemeClr val="dk1"/>
                </a:solidFill>
                <a:latin typeface="Times New Roman"/>
                <a:ea typeface="Times New Roman"/>
                <a:cs typeface="Times New Roman"/>
                <a:sym typeface="Times New Roman"/>
              </a:rPr>
              <a:t>Combiner plusieurs activités </a:t>
            </a:r>
            <a:endParaRPr/>
          </a:p>
          <a:p>
            <a:pPr marL="0" lvl="0" indent="0" algn="l" rtl="0">
              <a:lnSpc>
                <a:spcPct val="100000"/>
              </a:lnSpc>
              <a:spcBef>
                <a:spcPts val="360"/>
              </a:spcBef>
              <a:spcAft>
                <a:spcPts val="0"/>
              </a:spcAft>
              <a:buClr>
                <a:schemeClr val="dk1"/>
              </a:buClr>
              <a:buSzPts val="1400"/>
              <a:buFont typeface="Times New Roman"/>
              <a:buNone/>
            </a:pPr>
            <a:r>
              <a:rPr lang="fr-FR" sz="1200">
                <a:solidFill>
                  <a:schemeClr val="dk1"/>
                </a:solidFill>
                <a:latin typeface="Times New Roman"/>
                <a:ea typeface="Times New Roman"/>
                <a:cs typeface="Times New Roman"/>
                <a:sym typeface="Times New Roman"/>
              </a:rPr>
              <a:t>Travailler en interdépendances (clients ou collègues) </a:t>
            </a:r>
            <a:endParaRPr/>
          </a:p>
          <a:p>
            <a:pPr marL="0" lvl="0" indent="0" algn="ctr" rtl="0">
              <a:lnSpc>
                <a:spcPct val="100000"/>
              </a:lnSpc>
              <a:spcBef>
                <a:spcPts val="480"/>
              </a:spcBef>
              <a:spcAft>
                <a:spcPts val="0"/>
              </a:spcAft>
              <a:buClr>
                <a:schemeClr val="dk1"/>
              </a:buClr>
              <a:buSzPts val="1400"/>
              <a:buFont typeface="Times New Roman"/>
              <a:buNone/>
            </a:pPr>
            <a:endParaRPr sz="1600">
              <a:solidFill>
                <a:srgbClr val="000000"/>
              </a:solidFill>
            </a:endParaRPr>
          </a:p>
          <a:p>
            <a:pPr marL="457200" lvl="1" indent="0" algn="l" rtl="0">
              <a:lnSpc>
                <a:spcPct val="100000"/>
              </a:lnSpc>
              <a:spcBef>
                <a:spcPts val="600"/>
              </a:spcBef>
              <a:spcAft>
                <a:spcPts val="0"/>
              </a:spcAft>
              <a:buClr>
                <a:schemeClr val="dk1"/>
              </a:buClr>
              <a:buSzPts val="1600"/>
              <a:buFont typeface="Arial"/>
              <a:buNone/>
            </a:pPr>
            <a:endParaRPr sz="1600"/>
          </a:p>
          <a:p>
            <a:pPr marL="0" lvl="0" indent="0" algn="l" rtl="0">
              <a:lnSpc>
                <a:spcPct val="100000"/>
              </a:lnSpc>
              <a:spcBef>
                <a:spcPts val="960"/>
              </a:spcBef>
              <a:spcAft>
                <a:spcPts val="0"/>
              </a:spcAft>
              <a:buClr>
                <a:schemeClr val="dk1"/>
              </a:buClr>
              <a:buSzPts val="1400"/>
              <a:buFont typeface="Times New Roman"/>
              <a:buNone/>
            </a:pPr>
            <a:endParaRPr/>
          </a:p>
        </p:txBody>
      </p:sp>
      <p:sp>
        <p:nvSpPr>
          <p:cNvPr id="211" name="Google Shape;211;p3: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63" name="Google Shape;563;p3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1400"/>
              <a:buFont typeface="Times New Roman"/>
              <a:buNone/>
            </a:pPr>
            <a:endParaRPr/>
          </a:p>
        </p:txBody>
      </p:sp>
      <p:sp>
        <p:nvSpPr>
          <p:cNvPr id="564" name="Google Shape;564;p3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32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32: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76" name="Google Shape;576;p3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33: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83" name="Google Shape;583;p3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34: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90" name="Google Shape;590;p3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3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97" name="Google Shape;597;p35:notes"/>
          <p:cNvSpPr txBox="1">
            <a:spLocks noGrp="1"/>
          </p:cNvSpPr>
          <p:nvPr>
            <p:ph type="body" idx="1"/>
          </p:nvPr>
        </p:nvSpPr>
        <p:spPr>
          <a:xfrm>
            <a:off x="906357" y="4715153"/>
            <a:ext cx="4984962"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8" name="Google Shape;598;p35:notes"/>
          <p:cNvSpPr txBox="1">
            <a:spLocks noGrp="1"/>
          </p:cNvSpPr>
          <p:nvPr>
            <p:ph type="sldNum" idx="12"/>
          </p:nvPr>
        </p:nvSpPr>
        <p:spPr>
          <a:xfrm>
            <a:off x="3852016" y="9430306"/>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36</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36: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05" name="Google Shape;605;p3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12" name="Google Shape;612;p3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1400"/>
              <a:buFont typeface="Times New Roman"/>
              <a:buNone/>
            </a:pPr>
            <a:endParaRPr/>
          </a:p>
        </p:txBody>
      </p:sp>
      <p:sp>
        <p:nvSpPr>
          <p:cNvPr id="613" name="Google Shape;613;p3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fr-FR"/>
              <a:t>38</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7" name="Google Shape;197;p1:notes"/>
          <p:cNvSpPr txBox="1">
            <a:spLocks noGrp="1"/>
          </p:cNvSpPr>
          <p:nvPr>
            <p:ph type="body" idx="1"/>
          </p:nvPr>
        </p:nvSpPr>
        <p:spPr>
          <a:xfrm>
            <a:off x="906357" y="4715153"/>
            <a:ext cx="4984962"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notes"/>
          <p:cNvSpPr txBox="1">
            <a:spLocks noGrp="1"/>
          </p:cNvSpPr>
          <p:nvPr>
            <p:ph type="sldNum" idx="12"/>
          </p:nvPr>
        </p:nvSpPr>
        <p:spPr>
          <a:xfrm>
            <a:off x="3852016" y="9430306"/>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39</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1400"/>
              <a:buFont typeface="Times New Roman"/>
              <a:buNone/>
            </a:pPr>
            <a:endParaRPr/>
          </a:p>
        </p:txBody>
      </p:sp>
      <p:sp>
        <p:nvSpPr>
          <p:cNvPr id="393" name="Google Shape;39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99" name="Google Shape;399;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1400"/>
              <a:buFont typeface="Times New Roman"/>
              <a:buNone/>
            </a:pPr>
            <a:endParaRPr/>
          </a:p>
        </p:txBody>
      </p:sp>
      <p:sp>
        <p:nvSpPr>
          <p:cNvPr id="400" name="Google Shape;400;p18: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42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8" name="Google Shape;218;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233363" lvl="0" indent="-233363" algn="l" rtl="0">
              <a:lnSpc>
                <a:spcPct val="100000"/>
              </a:lnSpc>
              <a:spcBef>
                <a:spcPts val="0"/>
              </a:spcBef>
              <a:spcAft>
                <a:spcPts val="0"/>
              </a:spcAft>
              <a:buClr>
                <a:srgbClr val="262699"/>
              </a:buClr>
              <a:buSzPts val="1200"/>
              <a:buFont typeface="Noto Sans Symbols"/>
              <a:buChar char="⮚"/>
            </a:pPr>
            <a:r>
              <a:rPr lang="fr-FR" sz="1200" b="0">
                <a:solidFill>
                  <a:srgbClr val="003366"/>
                </a:solidFill>
                <a:latin typeface="Helvetica Neue"/>
                <a:ea typeface="Helvetica Neue"/>
                <a:cs typeface="Helvetica Neue"/>
                <a:sym typeface="Helvetica Neue"/>
              </a:rPr>
              <a:t>Glissement des taches</a:t>
            </a:r>
            <a:endParaRPr/>
          </a:p>
          <a:p>
            <a:pPr marL="233363" lvl="0" indent="-233363" algn="l" rtl="0">
              <a:lnSpc>
                <a:spcPct val="100000"/>
              </a:lnSpc>
              <a:spcBef>
                <a:spcPts val="1200"/>
              </a:spcBef>
              <a:spcAft>
                <a:spcPts val="0"/>
              </a:spcAft>
              <a:buClr>
                <a:srgbClr val="262699"/>
              </a:buClr>
              <a:buSzPts val="1200"/>
              <a:buFont typeface="Noto Sans Symbols"/>
              <a:buChar char="⮚"/>
            </a:pPr>
            <a:r>
              <a:rPr lang="fr-FR" sz="1200" b="0">
                <a:solidFill>
                  <a:srgbClr val="003366"/>
                </a:solidFill>
                <a:latin typeface="Helvetica Neue"/>
                <a:ea typeface="Helvetica Neue"/>
                <a:cs typeface="Helvetica Neue"/>
                <a:sym typeface="Helvetica Neue"/>
              </a:rPr>
              <a:t>La sur-sollicitation des collaborateurs combiné avec des missions opérationnelles : La gestion des hommes - Management</a:t>
            </a:r>
            <a:endParaRPr/>
          </a:p>
          <a:p>
            <a:pPr marL="233363" lvl="0" indent="-233363" algn="l" rtl="0">
              <a:lnSpc>
                <a:spcPct val="100000"/>
              </a:lnSpc>
              <a:spcBef>
                <a:spcPts val="1200"/>
              </a:spcBef>
              <a:spcAft>
                <a:spcPts val="0"/>
              </a:spcAft>
              <a:buClr>
                <a:srgbClr val="262699"/>
              </a:buClr>
              <a:buSzPts val="1200"/>
              <a:buFont typeface="Noto Sans Symbols"/>
              <a:buChar char="⮚"/>
            </a:pPr>
            <a:r>
              <a:rPr lang="fr-FR" sz="1200" b="0">
                <a:solidFill>
                  <a:srgbClr val="003366"/>
                </a:solidFill>
                <a:latin typeface="Helvetica Neue"/>
                <a:ea typeface="Helvetica Neue"/>
                <a:cs typeface="Helvetica Neue"/>
                <a:sym typeface="Helvetica Neue"/>
              </a:rPr>
              <a:t>Accumulation des chantiers ( projets, projets internes,….)</a:t>
            </a:r>
            <a:endParaRPr/>
          </a:p>
          <a:p>
            <a:pPr marL="233363" lvl="0" indent="-233363" algn="l" rtl="0">
              <a:lnSpc>
                <a:spcPct val="100000"/>
              </a:lnSpc>
              <a:spcBef>
                <a:spcPts val="1200"/>
              </a:spcBef>
              <a:spcAft>
                <a:spcPts val="0"/>
              </a:spcAft>
              <a:buClr>
                <a:srgbClr val="262699"/>
              </a:buClr>
              <a:buSzPts val="1200"/>
              <a:buFont typeface="Noto Sans Symbols"/>
              <a:buChar char="⮚"/>
            </a:pPr>
            <a:r>
              <a:rPr lang="fr-FR" sz="1200" b="0">
                <a:solidFill>
                  <a:srgbClr val="003366"/>
                </a:solidFill>
                <a:latin typeface="Helvetica Neue"/>
                <a:ea typeface="Helvetica Neue"/>
                <a:cs typeface="Helvetica Neue"/>
                <a:sym typeface="Helvetica Neue"/>
              </a:rPr>
              <a:t>Interruption dans les taches </a:t>
            </a:r>
            <a:endParaRPr/>
          </a:p>
          <a:p>
            <a:pPr marL="233363" lvl="0" indent="-233363" algn="l" rtl="0">
              <a:lnSpc>
                <a:spcPct val="100000"/>
              </a:lnSpc>
              <a:spcBef>
                <a:spcPts val="1200"/>
              </a:spcBef>
              <a:spcAft>
                <a:spcPts val="0"/>
              </a:spcAft>
              <a:buClr>
                <a:srgbClr val="262699"/>
              </a:buClr>
              <a:buSzPts val="1200"/>
              <a:buFont typeface="Noto Sans Symbols"/>
              <a:buChar char="⮚"/>
            </a:pPr>
            <a:r>
              <a:rPr lang="fr-FR" sz="1200" b="0">
                <a:solidFill>
                  <a:srgbClr val="003366"/>
                </a:solidFill>
                <a:latin typeface="Helvetica Neue"/>
                <a:ea typeface="Helvetica Neue"/>
                <a:cs typeface="Helvetica Neue"/>
                <a:sym typeface="Helvetica Neue"/>
              </a:rPr>
              <a:t>Interdépendances</a:t>
            </a:r>
            <a:endParaRPr/>
          </a:p>
          <a:p>
            <a:pPr marL="233363" lvl="0" indent="-233363" algn="l" rtl="0">
              <a:lnSpc>
                <a:spcPct val="100000"/>
              </a:lnSpc>
              <a:spcBef>
                <a:spcPts val="1200"/>
              </a:spcBef>
              <a:spcAft>
                <a:spcPts val="0"/>
              </a:spcAft>
              <a:buClr>
                <a:srgbClr val="262699"/>
              </a:buClr>
              <a:buSzPts val="1200"/>
              <a:buFont typeface="Noto Sans Symbols"/>
              <a:buChar char="⮚"/>
            </a:pPr>
            <a:r>
              <a:rPr lang="fr-FR" sz="1200" b="0">
                <a:solidFill>
                  <a:srgbClr val="003366"/>
                </a:solidFill>
                <a:latin typeface="Helvetica Neue"/>
                <a:ea typeface="Helvetica Neue"/>
                <a:cs typeface="Helvetica Neue"/>
                <a:sym typeface="Helvetica Neue"/>
              </a:rPr>
              <a:t>« Réunionites » </a:t>
            </a:r>
            <a:endParaRPr/>
          </a:p>
          <a:p>
            <a:pPr marL="233363" lvl="0" indent="-233363" algn="l" rtl="0">
              <a:lnSpc>
                <a:spcPct val="100000"/>
              </a:lnSpc>
              <a:spcBef>
                <a:spcPts val="1200"/>
              </a:spcBef>
              <a:spcAft>
                <a:spcPts val="0"/>
              </a:spcAft>
              <a:buClr>
                <a:srgbClr val="262699"/>
              </a:buClr>
              <a:buSzPts val="1200"/>
              <a:buFont typeface="Noto Sans Symbols"/>
              <a:buChar char="⮚"/>
            </a:pPr>
            <a:r>
              <a:rPr lang="fr-FR" sz="1200" b="0">
                <a:solidFill>
                  <a:srgbClr val="003366"/>
                </a:solidFill>
                <a:latin typeface="Helvetica Neue"/>
                <a:ea typeface="Helvetica Neue"/>
                <a:cs typeface="Helvetica Neue"/>
                <a:sym typeface="Helvetica Neue"/>
              </a:rPr>
              <a:t>Travail empêché / management empêché</a:t>
            </a:r>
            <a:endParaRPr/>
          </a:p>
          <a:p>
            <a:pPr marL="0" lvl="0" indent="0" algn="l" rtl="0">
              <a:lnSpc>
                <a:spcPct val="100000"/>
              </a:lnSpc>
              <a:spcBef>
                <a:spcPts val="960"/>
              </a:spcBef>
              <a:spcAft>
                <a:spcPts val="0"/>
              </a:spcAft>
              <a:buClr>
                <a:schemeClr val="dk1"/>
              </a:buClr>
              <a:buSzPts val="1400"/>
              <a:buFont typeface="Times New Roman"/>
              <a:buNone/>
            </a:pPr>
            <a:endParaRPr/>
          </a:p>
        </p:txBody>
      </p:sp>
      <p:sp>
        <p:nvSpPr>
          <p:cNvPr id="219" name="Google Shape;219;p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1400"/>
              <a:buFont typeface="Times New Roman"/>
              <a:buNone/>
            </a:pPr>
            <a:endParaRPr/>
          </a:p>
        </p:txBody>
      </p:sp>
      <p:sp>
        <p:nvSpPr>
          <p:cNvPr id="393" name="Google Shape;39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5755564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07" name="Google Shape;407;p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1400"/>
              <a:buFont typeface="Times New Roman"/>
              <a:buNone/>
            </a:pPr>
            <a:endParaRPr/>
          </a:p>
        </p:txBody>
      </p:sp>
      <p:sp>
        <p:nvSpPr>
          <p:cNvPr id="408" name="Google Shape;408;p19: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44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36: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05" name="Google Shape;605;p3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24: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09" name="Google Shape;509;p2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1400"/>
              <a:buFont typeface="Times New Roman"/>
              <a:buNone/>
            </a:pPr>
            <a:endParaRPr/>
          </a:p>
        </p:txBody>
      </p:sp>
      <p:sp>
        <p:nvSpPr>
          <p:cNvPr id="393" name="Google Shape;39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6655894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2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1400"/>
              <a:buFont typeface="Times New Roman"/>
              <a:buNone/>
            </a:pPr>
            <a:endParaRPr/>
          </a:p>
        </p:txBody>
      </p:sp>
      <p:sp>
        <p:nvSpPr>
          <p:cNvPr id="516" name="Google Shape;516;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63" name="Google Shape;563;p3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1400"/>
              <a:buFont typeface="Times New Roman"/>
              <a:buNone/>
            </a:pPr>
            <a:endParaRPr/>
          </a:p>
        </p:txBody>
      </p:sp>
      <p:sp>
        <p:nvSpPr>
          <p:cNvPr id="564" name="Google Shape;564;p3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49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34: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90" name="Google Shape;590;p3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32: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76" name="Google Shape;576;p3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33: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83" name="Google Shape;583;p3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7" name="Google Shape;227;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Times New Roman"/>
              <a:buNone/>
            </a:pPr>
            <a:endParaRPr/>
          </a:p>
        </p:txBody>
      </p:sp>
      <p:sp>
        <p:nvSpPr>
          <p:cNvPr id="228" name="Google Shape;228;p5: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5" name="Google Shape;385;p16:notes"/>
          <p:cNvSpPr txBox="1">
            <a:spLocks noGrp="1"/>
          </p:cNvSpPr>
          <p:nvPr>
            <p:ph type="body" idx="1"/>
          </p:nvPr>
        </p:nvSpPr>
        <p:spPr>
          <a:xfrm>
            <a:off x="906357" y="4715153"/>
            <a:ext cx="4984962"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16:notes"/>
          <p:cNvSpPr txBox="1">
            <a:spLocks noGrp="1"/>
          </p:cNvSpPr>
          <p:nvPr>
            <p:ph type="sldNum" idx="12"/>
          </p:nvPr>
        </p:nvSpPr>
        <p:spPr>
          <a:xfrm>
            <a:off x="3852016" y="9430306"/>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54</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12" name="Google Shape;612;p3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1400"/>
              <a:buFont typeface="Times New Roman"/>
              <a:buNone/>
            </a:pPr>
            <a:endParaRPr/>
          </a:p>
        </p:txBody>
      </p:sp>
      <p:sp>
        <p:nvSpPr>
          <p:cNvPr id="613" name="Google Shape;613;p3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fr-FR"/>
              <a:t>55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3" name="Google Shape;253;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imes New Roman"/>
              <a:buNone/>
            </a:pPr>
            <a:endParaRPr/>
          </a:p>
        </p:txBody>
      </p:sp>
      <p:sp>
        <p:nvSpPr>
          <p:cNvPr id="254" name="Google Shape;254;p6: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7: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1" name="Google Shape;261;p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1400"/>
              <a:buFont typeface="Times New Roman"/>
              <a:buNone/>
            </a:pPr>
            <a:endParaRPr/>
          </a:p>
        </p:txBody>
      </p:sp>
      <p:sp>
        <p:nvSpPr>
          <p:cNvPr id="280" name="Google Shape;28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1400"/>
              <a:buFont typeface="Times New Roman"/>
              <a:buNone/>
            </a:pPr>
            <a:endParaRPr/>
          </a:p>
        </p:txBody>
      </p:sp>
      <p:sp>
        <p:nvSpPr>
          <p:cNvPr id="287" name="Google Shape;28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e de titre" type="title">
  <p:cSld name="TITLE">
    <p:spTree>
      <p:nvGrpSpPr>
        <p:cNvPr id="1" name="Shape 18"/>
        <p:cNvGrpSpPr/>
        <p:nvPr/>
      </p:nvGrpSpPr>
      <p:grpSpPr>
        <a:xfrm>
          <a:off x="0" y="0"/>
          <a:ext cx="0" cy="0"/>
          <a:chOff x="0" y="0"/>
          <a:chExt cx="0" cy="0"/>
        </a:xfrm>
      </p:grpSpPr>
      <p:sp>
        <p:nvSpPr>
          <p:cNvPr id="19" name="Google Shape;19;p39"/>
          <p:cNvSpPr txBox="1"/>
          <p:nvPr/>
        </p:nvSpPr>
        <p:spPr>
          <a:xfrm>
            <a:off x="8974138" y="6643688"/>
            <a:ext cx="169862" cy="2143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800" b="0" i="0" u="none" strike="noStrike" cap="none">
                <a:solidFill>
                  <a:schemeClr val="lt1"/>
                </a:solidFill>
                <a:latin typeface="Helvetica Neue"/>
                <a:ea typeface="Helvetica Neue"/>
                <a:cs typeface="Helvetica Neue"/>
                <a:sym typeface="Helvetica Neue"/>
              </a:rPr>
              <a:t>©</a:t>
            </a:r>
            <a:endParaRPr/>
          </a:p>
        </p:txBody>
      </p:sp>
      <p:sp>
        <p:nvSpPr>
          <p:cNvPr id="20" name="Google Shape;20;p39"/>
          <p:cNvSpPr txBox="1">
            <a:spLocks noGrp="1"/>
          </p:cNvSpPr>
          <p:nvPr>
            <p:ph type="ctrTitle"/>
          </p:nvPr>
        </p:nvSpPr>
        <p:spPr>
          <a:xfrm>
            <a:off x="251520" y="2420888"/>
            <a:ext cx="5573712" cy="1447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39"/>
          <p:cNvSpPr txBox="1">
            <a:spLocks noGrp="1"/>
          </p:cNvSpPr>
          <p:nvPr>
            <p:ph type="subTitle" idx="1"/>
          </p:nvPr>
        </p:nvSpPr>
        <p:spPr>
          <a:xfrm>
            <a:off x="2785839" y="4725144"/>
            <a:ext cx="6341145" cy="931168"/>
          </a:xfrm>
          <a:prstGeom prst="rect">
            <a:avLst/>
          </a:prstGeom>
          <a:noFill/>
          <a:ln>
            <a:noFill/>
          </a:ln>
        </p:spPr>
        <p:txBody>
          <a:bodyPr spcFirstLastPara="1" wrap="square" lIns="91425" tIns="45700" rIns="91425" bIns="45700" anchor="t" anchorCtr="0">
            <a:noAutofit/>
          </a:bodyPr>
          <a:lstStyle>
            <a:lvl1pPr lvl="0" algn="ctr">
              <a:spcBef>
                <a:spcPts val="440"/>
              </a:spcBef>
              <a:spcAft>
                <a:spcPts val="0"/>
              </a:spcAft>
              <a:buSzPts val="2860"/>
              <a:buFont typeface="Noto Sans Symbols"/>
              <a:buNone/>
              <a:defRPr sz="2200" b="0"/>
            </a:lvl1pPr>
            <a:lvl2pPr lvl="1" algn="l">
              <a:spcBef>
                <a:spcPts val="360"/>
              </a:spcBef>
              <a:spcAft>
                <a:spcPts val="0"/>
              </a:spcAft>
              <a:buSzPts val="1440"/>
              <a:buChar char="◆"/>
              <a:defRPr/>
            </a:lvl2pPr>
            <a:lvl3pPr lvl="2" algn="l">
              <a:spcBef>
                <a:spcPts val="360"/>
              </a:spcBef>
              <a:spcAft>
                <a:spcPts val="0"/>
              </a:spcAft>
              <a:buSzPts val="1080"/>
              <a:buChar char="◆"/>
              <a:defRPr/>
            </a:lvl3pPr>
            <a:lvl4pPr lvl="3" algn="l">
              <a:spcBef>
                <a:spcPts val="360"/>
              </a:spcBef>
              <a:spcAft>
                <a:spcPts val="0"/>
              </a:spcAft>
              <a:buSzPts val="1260"/>
              <a:buChar char="✔"/>
              <a:defRPr/>
            </a:lvl4pPr>
            <a:lvl5pPr lvl="4" algn="l">
              <a:spcBef>
                <a:spcPts val="360"/>
              </a:spcBef>
              <a:spcAft>
                <a:spcPts val="0"/>
              </a:spcAft>
              <a:buClr>
                <a:srgbClr val="00509C"/>
              </a:buClr>
              <a:buSzPts val="1800"/>
              <a:buChar char="•"/>
              <a:defRPr/>
            </a:lvl5pPr>
            <a:lvl6pPr lvl="5" algn="l">
              <a:spcBef>
                <a:spcPts val="360"/>
              </a:spcBef>
              <a:spcAft>
                <a:spcPts val="0"/>
              </a:spcAft>
              <a:buSzPts val="1400"/>
              <a:buNone/>
              <a:defRPr/>
            </a:lvl6pPr>
            <a:lvl7pPr lvl="6" algn="l">
              <a:spcBef>
                <a:spcPts val="360"/>
              </a:spcBef>
              <a:spcAft>
                <a:spcPts val="0"/>
              </a:spcAft>
              <a:buSzPts val="1400"/>
              <a:buNone/>
              <a:defRPr/>
            </a:lvl7pPr>
            <a:lvl8pPr lvl="7" algn="l">
              <a:spcBef>
                <a:spcPts val="360"/>
              </a:spcBef>
              <a:spcAft>
                <a:spcPts val="0"/>
              </a:spcAft>
              <a:buSzPts val="1400"/>
              <a:buNone/>
              <a:defRPr/>
            </a:lvl8pPr>
            <a:lvl9pPr lvl="8" algn="l">
              <a:spcBef>
                <a:spcPts val="360"/>
              </a:spcBef>
              <a:spcAft>
                <a:spcPts val="0"/>
              </a:spcAft>
              <a:buSzPts val="1400"/>
              <a:buNone/>
              <a:defRPr/>
            </a:lvl9pPr>
          </a:lstStyle>
          <a:p>
            <a:endParaRPr/>
          </a:p>
        </p:txBody>
      </p:sp>
      <p:pic>
        <p:nvPicPr>
          <p:cNvPr id="22" name="Google Shape;22;p39" descr="Capture d’écran 2017-02-17 à 08.38.54.png"/>
          <p:cNvPicPr preferRelativeResize="0"/>
          <p:nvPr/>
        </p:nvPicPr>
        <p:blipFill rotWithShape="1">
          <a:blip r:embed="rId2">
            <a:alphaModFix/>
          </a:blip>
          <a:srcRect/>
          <a:stretch/>
        </p:blipFill>
        <p:spPr>
          <a:xfrm>
            <a:off x="6817568" y="260648"/>
            <a:ext cx="2311400" cy="2146300"/>
          </a:xfrm>
          <a:prstGeom prst="rect">
            <a:avLst/>
          </a:prstGeom>
          <a:noFill/>
          <a:ln>
            <a:noFill/>
          </a:ln>
        </p:spPr>
      </p:pic>
      <p:pic>
        <p:nvPicPr>
          <p:cNvPr id="23" name="Google Shape;23;p39" descr="ARACT_logo_CENTRE VAL DE LOIRE_PANTONE.eps"/>
          <p:cNvPicPr preferRelativeResize="0"/>
          <p:nvPr/>
        </p:nvPicPr>
        <p:blipFill rotWithShape="1">
          <a:blip r:embed="rId3">
            <a:alphaModFix/>
          </a:blip>
          <a:srcRect/>
          <a:stretch/>
        </p:blipFill>
        <p:spPr>
          <a:xfrm>
            <a:off x="6660232" y="2204864"/>
            <a:ext cx="2565400" cy="1485900"/>
          </a:xfrm>
          <a:prstGeom prst="rect">
            <a:avLst/>
          </a:prstGeom>
          <a:noFill/>
          <a:ln>
            <a:noFill/>
          </a:ln>
        </p:spPr>
      </p:pic>
      <p:pic>
        <p:nvPicPr>
          <p:cNvPr id="24" name="Google Shape;24;p39" descr="Capture d’écran 2017-02-17 à 08.38.37.png"/>
          <p:cNvPicPr preferRelativeResize="0"/>
          <p:nvPr/>
        </p:nvPicPr>
        <p:blipFill rotWithShape="1">
          <a:blip r:embed="rId4">
            <a:alphaModFix/>
          </a:blip>
          <a:srcRect/>
          <a:stretch/>
        </p:blipFill>
        <p:spPr>
          <a:xfrm>
            <a:off x="0" y="4102100"/>
            <a:ext cx="2603500" cy="2755900"/>
          </a:xfrm>
          <a:prstGeom prst="rect">
            <a:avLst/>
          </a:prstGeom>
          <a:noFill/>
          <a:ln>
            <a:noFill/>
          </a:ln>
        </p:spPr>
      </p:pic>
      <p:sp>
        <p:nvSpPr>
          <p:cNvPr id="25" name="Google Shape;25;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1pPr>
            <a:lvl2pPr marL="0" lvl="1" indent="0" algn="r">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2pPr>
            <a:lvl3pPr marL="0" lvl="2" indent="0" algn="r">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3pPr>
            <a:lvl4pPr marL="0" lvl="3" indent="0" algn="r">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4pPr>
            <a:lvl5pPr marL="0" lvl="4" indent="0" algn="r">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5pPr>
            <a:lvl6pPr marL="0" lvl="5" indent="0" algn="r">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6pPr>
            <a:lvl7pPr marL="0" lvl="6" indent="0" algn="r">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7pPr>
            <a:lvl8pPr marL="0" lvl="7" indent="0" algn="r">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8pPr>
            <a:lvl9pPr marL="0" lvl="8" indent="0" algn="r">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57"/>
        <p:cNvGrpSpPr/>
        <p:nvPr/>
      </p:nvGrpSpPr>
      <p:grpSpPr>
        <a:xfrm>
          <a:off x="0" y="0"/>
          <a:ext cx="0" cy="0"/>
          <a:chOff x="0" y="0"/>
          <a:chExt cx="0" cy="0"/>
        </a:xfrm>
      </p:grpSpPr>
      <p:sp>
        <p:nvSpPr>
          <p:cNvPr id="58" name="Google Shape;58;p53"/>
          <p:cNvSpPr txBox="1">
            <a:spLocks noGrp="1"/>
          </p:cNvSpPr>
          <p:nvPr>
            <p:ph type="title"/>
          </p:nvPr>
        </p:nvSpPr>
        <p:spPr>
          <a:xfrm rot="5400000">
            <a:off x="4438650" y="2076450"/>
            <a:ext cx="6096000" cy="19431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9" name="Google Shape;59;p53"/>
          <p:cNvSpPr txBox="1">
            <a:spLocks noGrp="1"/>
          </p:cNvSpPr>
          <p:nvPr>
            <p:ph type="body" idx="1"/>
          </p:nvPr>
        </p:nvSpPr>
        <p:spPr>
          <a:xfrm rot="5400000">
            <a:off x="476250" y="209550"/>
            <a:ext cx="6096000" cy="5676900"/>
          </a:xfrm>
          <a:prstGeom prst="rect">
            <a:avLst/>
          </a:prstGeom>
          <a:noFill/>
          <a:ln>
            <a:noFill/>
          </a:ln>
        </p:spPr>
        <p:txBody>
          <a:bodyPr spcFirstLastPara="1" wrap="square" lIns="91425" tIns="45700" rIns="91425" bIns="45700" anchor="t" anchorCtr="0">
            <a:noAutofit/>
          </a:bodyPr>
          <a:lstStyle>
            <a:lvl1pPr marL="457200" lvl="0" indent="-377190" algn="l">
              <a:spcBef>
                <a:spcPts val="360"/>
              </a:spcBef>
              <a:spcAft>
                <a:spcPts val="0"/>
              </a:spcAft>
              <a:buSzPts val="234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308610" algn="l">
              <a:spcBef>
                <a:spcPts val="360"/>
              </a:spcBef>
              <a:spcAft>
                <a:spcPts val="0"/>
              </a:spcAft>
              <a:buSzPts val="1260"/>
              <a:buChar char="✔"/>
              <a:defRPr/>
            </a:lvl4pPr>
            <a:lvl5pPr marL="2286000" lvl="4" indent="-342900" algn="l">
              <a:spcBef>
                <a:spcPts val="360"/>
              </a:spcBef>
              <a:spcAft>
                <a:spcPts val="0"/>
              </a:spcAft>
              <a:buClr>
                <a:srgbClr val="00509C"/>
              </a:buClr>
              <a:buSzPts val="1800"/>
              <a:buChar char="•"/>
              <a:defRPr/>
            </a:lvl5pPr>
            <a:lvl6pPr marL="2743200" lvl="5" indent="-228600" algn="l">
              <a:spcBef>
                <a:spcPts val="360"/>
              </a:spcBef>
              <a:spcAft>
                <a:spcPts val="0"/>
              </a:spcAft>
              <a:buSzPts val="1400"/>
              <a:buNone/>
              <a:defRPr/>
            </a:lvl6pPr>
            <a:lvl7pPr marL="3200400" lvl="6" indent="-228600" algn="l">
              <a:spcBef>
                <a:spcPts val="360"/>
              </a:spcBef>
              <a:spcAft>
                <a:spcPts val="0"/>
              </a:spcAft>
              <a:buSzPts val="1400"/>
              <a:buNone/>
              <a:defRPr/>
            </a:lvl7pPr>
            <a:lvl8pPr marL="3657600" lvl="7" indent="-228600" algn="l">
              <a:spcBef>
                <a:spcPts val="360"/>
              </a:spcBef>
              <a:spcAft>
                <a:spcPts val="0"/>
              </a:spcAft>
              <a:buSzPts val="1400"/>
              <a:buNone/>
              <a:defRPr/>
            </a:lvl8pPr>
            <a:lvl9pPr marL="4114800" lvl="8" indent="-228600" algn="l">
              <a:spcBef>
                <a:spcPts val="36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72"/>
        <p:cNvGrpSpPr/>
        <p:nvPr/>
      </p:nvGrpSpPr>
      <p:grpSpPr>
        <a:xfrm>
          <a:off x="0" y="0"/>
          <a:ext cx="0" cy="0"/>
          <a:chOff x="0" y="0"/>
          <a:chExt cx="0" cy="0"/>
        </a:xfrm>
      </p:grpSpPr>
      <p:sp>
        <p:nvSpPr>
          <p:cNvPr id="73" name="Google Shape;73;p42"/>
          <p:cNvSpPr txBox="1">
            <a:spLocks noGrp="1"/>
          </p:cNvSpPr>
          <p:nvPr>
            <p:ph type="title"/>
          </p:nvPr>
        </p:nvSpPr>
        <p:spPr>
          <a:xfrm>
            <a:off x="685800" y="0"/>
            <a:ext cx="7270576" cy="69269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42"/>
          <p:cNvSpPr txBox="1">
            <a:spLocks noGrp="1"/>
          </p:cNvSpPr>
          <p:nvPr>
            <p:ph type="body" idx="1"/>
          </p:nvPr>
        </p:nvSpPr>
        <p:spPr>
          <a:xfrm>
            <a:off x="685800" y="1524000"/>
            <a:ext cx="7772400" cy="4114800"/>
          </a:xfrm>
          <a:prstGeom prst="rect">
            <a:avLst/>
          </a:prstGeom>
          <a:noFill/>
          <a:ln>
            <a:noFill/>
          </a:ln>
        </p:spPr>
        <p:txBody>
          <a:bodyPr spcFirstLastPara="1" wrap="square" lIns="91425" tIns="45700" rIns="91425" bIns="45700" anchor="t" anchorCtr="0">
            <a:noAutofit/>
          </a:bodyPr>
          <a:lstStyle>
            <a:lvl1pPr marL="457200" lvl="0" indent="-377190" algn="l">
              <a:lnSpc>
                <a:spcPct val="100000"/>
              </a:lnSpc>
              <a:spcBef>
                <a:spcPts val="360"/>
              </a:spcBef>
              <a:spcAft>
                <a:spcPts val="0"/>
              </a:spcAft>
              <a:buSzPts val="2340"/>
              <a:buChar char="•"/>
              <a:defRPr/>
            </a:lvl1pPr>
            <a:lvl2pPr marL="914400" lvl="1" indent="-320040" algn="l">
              <a:lnSpc>
                <a:spcPct val="100000"/>
              </a:lnSpc>
              <a:spcBef>
                <a:spcPts val="360"/>
              </a:spcBef>
              <a:spcAft>
                <a:spcPts val="0"/>
              </a:spcAft>
              <a:buSzPts val="1440"/>
              <a:buChar char="◆"/>
              <a:defRPr/>
            </a:lvl2pPr>
            <a:lvl3pPr marL="1371600" lvl="2" indent="-297180" algn="l">
              <a:lnSpc>
                <a:spcPct val="100000"/>
              </a:lnSpc>
              <a:spcBef>
                <a:spcPts val="360"/>
              </a:spcBef>
              <a:spcAft>
                <a:spcPts val="0"/>
              </a:spcAft>
              <a:buSzPts val="1080"/>
              <a:buChar char="◆"/>
              <a:defRPr/>
            </a:lvl3pPr>
            <a:lvl4pPr marL="1828800" lvl="3" indent="-308610" algn="l">
              <a:lnSpc>
                <a:spcPct val="100000"/>
              </a:lnSpc>
              <a:spcBef>
                <a:spcPts val="360"/>
              </a:spcBef>
              <a:spcAft>
                <a:spcPts val="0"/>
              </a:spcAft>
              <a:buSzPts val="1260"/>
              <a:buChar char="✔"/>
              <a:defRPr/>
            </a:lvl4pPr>
            <a:lvl5pPr marL="2286000" lvl="4" indent="-342900" algn="l">
              <a:lnSpc>
                <a:spcPct val="100000"/>
              </a:lnSpc>
              <a:spcBef>
                <a:spcPts val="360"/>
              </a:spcBef>
              <a:spcAft>
                <a:spcPts val="0"/>
              </a:spcAft>
              <a:buClr>
                <a:srgbClr val="00509C"/>
              </a:buClr>
              <a:buSzPts val="1800"/>
              <a:buChar char="•"/>
              <a:defRPr/>
            </a:lvl5pPr>
            <a:lvl6pPr marL="2743200" lvl="5" indent="-228600" algn="l">
              <a:lnSpc>
                <a:spcPct val="100000"/>
              </a:lnSpc>
              <a:spcBef>
                <a:spcPts val="360"/>
              </a:spcBef>
              <a:spcAft>
                <a:spcPts val="0"/>
              </a:spcAft>
              <a:buSzPts val="1400"/>
              <a:buNone/>
              <a:defRPr/>
            </a:lvl6pPr>
            <a:lvl7pPr marL="3200400" lvl="6" indent="-228600" algn="l">
              <a:lnSpc>
                <a:spcPct val="100000"/>
              </a:lnSpc>
              <a:spcBef>
                <a:spcPts val="360"/>
              </a:spcBef>
              <a:spcAft>
                <a:spcPts val="0"/>
              </a:spcAft>
              <a:buSzPts val="1400"/>
              <a:buNone/>
              <a:defRPr/>
            </a:lvl7pPr>
            <a:lvl8pPr marL="3657600" lvl="7" indent="-228600" algn="l">
              <a:lnSpc>
                <a:spcPct val="100000"/>
              </a:lnSpc>
              <a:spcBef>
                <a:spcPts val="360"/>
              </a:spcBef>
              <a:spcAft>
                <a:spcPts val="0"/>
              </a:spcAft>
              <a:buSzPts val="1400"/>
              <a:buNone/>
              <a:defRPr/>
            </a:lvl8pPr>
            <a:lvl9pPr marL="4114800" lvl="8" indent="-228600" algn="l">
              <a:lnSpc>
                <a:spcPct val="100000"/>
              </a:lnSpc>
              <a:spcBef>
                <a:spcPts val="360"/>
              </a:spcBef>
              <a:spcAft>
                <a:spcPts val="0"/>
              </a:spcAft>
              <a:buSzPts val="1400"/>
              <a:buNone/>
              <a:defRPr/>
            </a:lvl9pPr>
          </a:lstStyle>
          <a:p>
            <a:endParaRPr/>
          </a:p>
        </p:txBody>
      </p:sp>
      <p:sp>
        <p:nvSpPr>
          <p:cNvPr id="75" name="Google Shape;75;p42"/>
          <p:cNvSpPr txBox="1">
            <a:spLocks noGrp="1"/>
          </p:cNvSpPr>
          <p:nvPr>
            <p:ph type="sldNum" idx="12"/>
          </p:nvPr>
        </p:nvSpPr>
        <p:spPr>
          <a:xfrm>
            <a:off x="5508104" y="6492875"/>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1669316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re et contenu">
  <p:cSld name="1_Titre et contenu">
    <p:spTree>
      <p:nvGrpSpPr>
        <p:cNvPr id="1" name="Shape 76"/>
        <p:cNvGrpSpPr/>
        <p:nvPr/>
      </p:nvGrpSpPr>
      <p:grpSpPr>
        <a:xfrm>
          <a:off x="0" y="0"/>
          <a:ext cx="0" cy="0"/>
          <a:chOff x="0" y="0"/>
          <a:chExt cx="0" cy="0"/>
        </a:xfrm>
      </p:grpSpPr>
      <p:sp>
        <p:nvSpPr>
          <p:cNvPr id="77" name="Google Shape;77;p44"/>
          <p:cNvSpPr txBox="1">
            <a:spLocks noGrp="1"/>
          </p:cNvSpPr>
          <p:nvPr>
            <p:ph type="body" idx="1"/>
          </p:nvPr>
        </p:nvSpPr>
        <p:spPr>
          <a:xfrm>
            <a:off x="284164" y="1854926"/>
            <a:ext cx="8533746" cy="4451318"/>
          </a:xfrm>
          <a:prstGeom prst="rect">
            <a:avLst/>
          </a:prstGeom>
          <a:noFill/>
          <a:ln>
            <a:noFill/>
          </a:ln>
        </p:spPr>
        <p:txBody>
          <a:bodyPr spcFirstLastPara="1" wrap="square" lIns="91425" tIns="45700" rIns="91425" bIns="45700" anchor="t" anchorCtr="0">
            <a:noAutofit/>
          </a:bodyPr>
          <a:lstStyle>
            <a:lvl1pPr marL="457200" lvl="0" indent="-426719" algn="just">
              <a:lnSpc>
                <a:spcPct val="100000"/>
              </a:lnSpc>
              <a:spcBef>
                <a:spcPts val="480"/>
              </a:spcBef>
              <a:spcAft>
                <a:spcPts val="0"/>
              </a:spcAft>
              <a:buClr>
                <a:schemeClr val="accent1"/>
              </a:buClr>
              <a:buSzPts val="3120"/>
              <a:buFont typeface="Calibri"/>
              <a:buChar char="•"/>
              <a:defRPr/>
            </a:lvl1pPr>
            <a:lvl2pPr marL="914400" lvl="1" indent="-340360" algn="just">
              <a:lnSpc>
                <a:spcPct val="100000"/>
              </a:lnSpc>
              <a:spcBef>
                <a:spcPts val="440"/>
              </a:spcBef>
              <a:spcAft>
                <a:spcPts val="0"/>
              </a:spcAft>
              <a:buClr>
                <a:schemeClr val="accent4"/>
              </a:buClr>
              <a:buSzPts val="1760"/>
              <a:buFont typeface="Noto Sans Symbols"/>
              <a:buChar char="❑"/>
              <a:defRPr/>
            </a:lvl2pPr>
            <a:lvl3pPr marL="1371600" lvl="2" indent="-304800" algn="just">
              <a:lnSpc>
                <a:spcPct val="100000"/>
              </a:lnSpc>
              <a:spcBef>
                <a:spcPts val="400"/>
              </a:spcBef>
              <a:spcAft>
                <a:spcPts val="0"/>
              </a:spcAft>
              <a:buClr>
                <a:schemeClr val="accent1"/>
              </a:buClr>
              <a:buSzPts val="1200"/>
              <a:buFont typeface="Noto Sans Symbols"/>
              <a:buChar char="⮚"/>
              <a:defRPr/>
            </a:lvl3pPr>
            <a:lvl4pPr marL="1828800" lvl="3" indent="-308610" algn="just">
              <a:lnSpc>
                <a:spcPct val="100000"/>
              </a:lnSpc>
              <a:spcBef>
                <a:spcPts val="360"/>
              </a:spcBef>
              <a:spcAft>
                <a:spcPts val="0"/>
              </a:spcAft>
              <a:buSzPts val="1260"/>
              <a:buFont typeface="Noto Sans Symbols"/>
              <a:buChar char="✔"/>
              <a:defRPr/>
            </a:lvl4pPr>
            <a:lvl5pPr marL="2286000" lvl="4" indent="-355600" algn="just">
              <a:lnSpc>
                <a:spcPct val="100000"/>
              </a:lnSpc>
              <a:spcBef>
                <a:spcPts val="400"/>
              </a:spcBef>
              <a:spcAft>
                <a:spcPts val="0"/>
              </a:spcAft>
              <a:buClr>
                <a:schemeClr val="accent3"/>
              </a:buClr>
              <a:buSzPts val="2000"/>
              <a:buFont typeface="Noto Sans Symbols"/>
              <a:buChar char="▪"/>
              <a:defRPr/>
            </a:lvl5pPr>
            <a:lvl6pPr marL="2743200" lvl="5" indent="-228600" algn="l">
              <a:lnSpc>
                <a:spcPct val="100000"/>
              </a:lnSpc>
              <a:spcBef>
                <a:spcPts val="360"/>
              </a:spcBef>
              <a:spcAft>
                <a:spcPts val="0"/>
              </a:spcAft>
              <a:buSzPts val="1400"/>
              <a:buNone/>
              <a:defRPr/>
            </a:lvl6pPr>
            <a:lvl7pPr marL="3200400" lvl="6" indent="-228600" algn="l">
              <a:lnSpc>
                <a:spcPct val="100000"/>
              </a:lnSpc>
              <a:spcBef>
                <a:spcPts val="360"/>
              </a:spcBef>
              <a:spcAft>
                <a:spcPts val="0"/>
              </a:spcAft>
              <a:buSzPts val="1400"/>
              <a:buNone/>
              <a:defRPr/>
            </a:lvl7pPr>
            <a:lvl8pPr marL="3657600" lvl="7" indent="-228600" algn="l">
              <a:lnSpc>
                <a:spcPct val="100000"/>
              </a:lnSpc>
              <a:spcBef>
                <a:spcPts val="360"/>
              </a:spcBef>
              <a:spcAft>
                <a:spcPts val="0"/>
              </a:spcAft>
              <a:buSzPts val="1400"/>
              <a:buNone/>
              <a:defRPr/>
            </a:lvl8pPr>
            <a:lvl9pPr marL="4114800" lvl="8" indent="-228600" algn="l">
              <a:lnSpc>
                <a:spcPct val="100000"/>
              </a:lnSpc>
              <a:spcBef>
                <a:spcPts val="360"/>
              </a:spcBef>
              <a:spcAft>
                <a:spcPts val="0"/>
              </a:spcAft>
              <a:buSzPts val="1400"/>
              <a:buNone/>
              <a:defRPr/>
            </a:lvl9pPr>
          </a:lstStyle>
          <a:p>
            <a:endParaRPr/>
          </a:p>
        </p:txBody>
      </p:sp>
      <p:sp>
        <p:nvSpPr>
          <p:cNvPr id="78" name="Google Shape;78;p44"/>
          <p:cNvSpPr/>
          <p:nvPr/>
        </p:nvSpPr>
        <p:spPr>
          <a:xfrm>
            <a:off x="1056025" y="257147"/>
            <a:ext cx="7876116" cy="1189763"/>
          </a:xfrm>
          <a:prstGeom prst="rect">
            <a:avLst/>
          </a:prstGeom>
          <a:solidFill>
            <a:schemeClr val="lt1">
              <a:alpha val="83921"/>
            </a:schemeClr>
          </a:solidFill>
          <a:ln>
            <a:noFill/>
          </a:ln>
        </p:spPr>
        <p:txBody>
          <a:bodyPr spcFirstLastPara="1" wrap="square" lIns="91425" tIns="45700" rIns="182875" bIns="365750" anchor="b"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Times New Roman"/>
              <a:ea typeface="Times New Roman"/>
              <a:cs typeface="Times New Roman"/>
              <a:sym typeface="Times New Roman"/>
            </a:endParaRPr>
          </a:p>
        </p:txBody>
      </p:sp>
      <p:sp>
        <p:nvSpPr>
          <p:cNvPr id="79" name="Google Shape;79;p44"/>
          <p:cNvSpPr txBox="1">
            <a:spLocks noGrp="1"/>
          </p:cNvSpPr>
          <p:nvPr>
            <p:ph type="ctrTitle"/>
          </p:nvPr>
        </p:nvSpPr>
        <p:spPr>
          <a:xfrm>
            <a:off x="1226159" y="313651"/>
            <a:ext cx="7808976" cy="1088136"/>
          </a:xfrm>
          <a:prstGeom prst="rect">
            <a:avLst/>
          </a:prstGeom>
          <a:noFill/>
          <a:ln>
            <a:noFill/>
          </a:ln>
        </p:spPr>
        <p:txBody>
          <a:bodyPr spcFirstLastPara="1" wrap="square" lIns="91425" tIns="45700" rIns="91425" bIns="45700" anchor="b" anchorCtr="0">
            <a:noAutofit/>
          </a:bodyPr>
          <a:lstStyle>
            <a:lvl1pPr lvl="0" algn="ctr">
              <a:lnSpc>
                <a:spcPct val="127777"/>
              </a:lnSpc>
              <a:spcBef>
                <a:spcPts val="0"/>
              </a:spcBef>
              <a:spcAft>
                <a:spcPts val="0"/>
              </a:spcAft>
              <a:buClr>
                <a:schemeClr val="dk1"/>
              </a:buClr>
              <a:buSzPts val="3600"/>
              <a:buFont typeface="Helvetica Neue"/>
              <a:buNone/>
              <a:defRPr sz="3600">
                <a:solidFill>
                  <a:schemeClr val="dk1"/>
                </a:solidFill>
                <a:latin typeface="Helvetica Neue"/>
                <a:ea typeface="Helvetica Neue"/>
                <a:cs typeface="Helvetica Neue"/>
                <a:sym typeface="Helvetica Neue"/>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275541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spTree>
      <p:nvGrpSpPr>
        <p:cNvPr id="1" name="Shape 69"/>
        <p:cNvGrpSpPr/>
        <p:nvPr/>
      </p:nvGrpSpPr>
      <p:grpSpPr>
        <a:xfrm>
          <a:off x="0" y="0"/>
          <a:ext cx="0" cy="0"/>
          <a:chOff x="0" y="0"/>
          <a:chExt cx="0" cy="0"/>
        </a:xfrm>
      </p:grpSpPr>
      <p:sp>
        <p:nvSpPr>
          <p:cNvPr id="70" name="Google Shape;70;p41"/>
          <p:cNvSpPr txBox="1">
            <a:spLocks noGrp="1"/>
          </p:cNvSpPr>
          <p:nvPr>
            <p:ph type="title"/>
          </p:nvPr>
        </p:nvSpPr>
        <p:spPr>
          <a:xfrm>
            <a:off x="683568" y="378904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1" name="Google Shape;71;p41"/>
          <p:cNvSpPr txBox="1">
            <a:spLocks noGrp="1"/>
          </p:cNvSpPr>
          <p:nvPr>
            <p:ph type="body" idx="1"/>
          </p:nvPr>
        </p:nvSpPr>
        <p:spPr>
          <a:xfrm>
            <a:off x="683568" y="2276872"/>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SzPts val="2600"/>
              <a:buFont typeface="Calibri"/>
              <a:buNone/>
              <a:defRPr sz="2000"/>
            </a:lvl1pPr>
            <a:lvl2pPr marL="914400" lvl="1" indent="-228600" algn="l">
              <a:lnSpc>
                <a:spcPct val="100000"/>
              </a:lnSpc>
              <a:spcBef>
                <a:spcPts val="360"/>
              </a:spcBef>
              <a:spcAft>
                <a:spcPts val="0"/>
              </a:spcAft>
              <a:buSzPts val="1440"/>
              <a:buNone/>
              <a:defRPr sz="1800"/>
            </a:lvl2pPr>
            <a:lvl3pPr marL="1371600" lvl="2" indent="-228600" algn="l">
              <a:lnSpc>
                <a:spcPct val="100000"/>
              </a:lnSpc>
              <a:spcBef>
                <a:spcPts val="320"/>
              </a:spcBef>
              <a:spcAft>
                <a:spcPts val="0"/>
              </a:spcAft>
              <a:buSzPts val="960"/>
              <a:buNone/>
              <a:defRPr sz="1600"/>
            </a:lvl3pPr>
            <a:lvl4pPr marL="1828800" lvl="3" indent="-228600" algn="l">
              <a:lnSpc>
                <a:spcPct val="100000"/>
              </a:lnSpc>
              <a:spcBef>
                <a:spcPts val="280"/>
              </a:spcBef>
              <a:spcAft>
                <a:spcPts val="0"/>
              </a:spcAft>
              <a:buSzPts val="980"/>
              <a:buNone/>
              <a:defRPr sz="1400"/>
            </a:lvl4pPr>
            <a:lvl5pPr marL="2286000" lvl="4" indent="-228600" algn="l">
              <a:lnSpc>
                <a:spcPct val="100000"/>
              </a:lnSpc>
              <a:spcBef>
                <a:spcPts val="280"/>
              </a:spcBef>
              <a:spcAft>
                <a:spcPts val="0"/>
              </a:spcAft>
              <a:buClr>
                <a:srgbClr val="00509C"/>
              </a:buClr>
              <a:buSzPts val="1400"/>
              <a:buNone/>
              <a:defRPr sz="1400"/>
            </a:lvl5pPr>
            <a:lvl6pPr marL="2743200" lvl="5" indent="-228600" algn="l">
              <a:lnSpc>
                <a:spcPct val="100000"/>
              </a:lnSpc>
              <a:spcBef>
                <a:spcPts val="280"/>
              </a:spcBef>
              <a:spcAft>
                <a:spcPts val="0"/>
              </a:spcAft>
              <a:buClr>
                <a:srgbClr val="00509C"/>
              </a:buClr>
              <a:buSzPts val="1400"/>
              <a:buFont typeface="Helvetica Neue"/>
              <a:buNone/>
              <a:defRPr sz="1400"/>
            </a:lvl6pPr>
            <a:lvl7pPr marL="3200400" lvl="6" indent="-228600" algn="l">
              <a:lnSpc>
                <a:spcPct val="100000"/>
              </a:lnSpc>
              <a:spcBef>
                <a:spcPts val="280"/>
              </a:spcBef>
              <a:spcAft>
                <a:spcPts val="0"/>
              </a:spcAft>
              <a:buClr>
                <a:srgbClr val="00509C"/>
              </a:buClr>
              <a:buSzPts val="1400"/>
              <a:buFont typeface="Helvetica Neue"/>
              <a:buNone/>
              <a:defRPr sz="1400"/>
            </a:lvl7pPr>
            <a:lvl8pPr marL="3657600" lvl="7" indent="-228600" algn="l">
              <a:lnSpc>
                <a:spcPct val="100000"/>
              </a:lnSpc>
              <a:spcBef>
                <a:spcPts val="280"/>
              </a:spcBef>
              <a:spcAft>
                <a:spcPts val="0"/>
              </a:spcAft>
              <a:buClr>
                <a:srgbClr val="00509C"/>
              </a:buClr>
              <a:buSzPts val="1400"/>
              <a:buFont typeface="Helvetica Neue"/>
              <a:buNone/>
              <a:defRPr sz="1400"/>
            </a:lvl8pPr>
            <a:lvl9pPr marL="4114800" lvl="8" indent="-228600" algn="l">
              <a:lnSpc>
                <a:spcPct val="100000"/>
              </a:lnSpc>
              <a:spcBef>
                <a:spcPts val="280"/>
              </a:spcBef>
              <a:spcAft>
                <a:spcPts val="0"/>
              </a:spcAft>
              <a:buClr>
                <a:srgbClr val="00509C"/>
              </a:buClr>
              <a:buSzPts val="1400"/>
              <a:buFont typeface="Helvetica Neue"/>
              <a:buNone/>
              <a:defRPr sz="14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72"/>
        <p:cNvGrpSpPr/>
        <p:nvPr/>
      </p:nvGrpSpPr>
      <p:grpSpPr>
        <a:xfrm>
          <a:off x="0" y="0"/>
          <a:ext cx="0" cy="0"/>
          <a:chOff x="0" y="0"/>
          <a:chExt cx="0" cy="0"/>
        </a:xfrm>
      </p:grpSpPr>
      <p:sp>
        <p:nvSpPr>
          <p:cNvPr id="73" name="Google Shape;73;p42"/>
          <p:cNvSpPr txBox="1">
            <a:spLocks noGrp="1"/>
          </p:cNvSpPr>
          <p:nvPr>
            <p:ph type="title"/>
          </p:nvPr>
        </p:nvSpPr>
        <p:spPr>
          <a:xfrm>
            <a:off x="685800" y="0"/>
            <a:ext cx="7270576" cy="69269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42"/>
          <p:cNvSpPr txBox="1">
            <a:spLocks noGrp="1"/>
          </p:cNvSpPr>
          <p:nvPr>
            <p:ph type="body" idx="1"/>
          </p:nvPr>
        </p:nvSpPr>
        <p:spPr>
          <a:xfrm>
            <a:off x="685800" y="1524000"/>
            <a:ext cx="7772400" cy="4114800"/>
          </a:xfrm>
          <a:prstGeom prst="rect">
            <a:avLst/>
          </a:prstGeom>
          <a:noFill/>
          <a:ln>
            <a:noFill/>
          </a:ln>
        </p:spPr>
        <p:txBody>
          <a:bodyPr spcFirstLastPara="1" wrap="square" lIns="91425" tIns="45700" rIns="91425" bIns="45700" anchor="t" anchorCtr="0">
            <a:noAutofit/>
          </a:bodyPr>
          <a:lstStyle>
            <a:lvl1pPr marL="457200" lvl="0" indent="-377190" algn="l">
              <a:lnSpc>
                <a:spcPct val="100000"/>
              </a:lnSpc>
              <a:spcBef>
                <a:spcPts val="360"/>
              </a:spcBef>
              <a:spcAft>
                <a:spcPts val="0"/>
              </a:spcAft>
              <a:buSzPts val="2340"/>
              <a:buChar char="•"/>
              <a:defRPr/>
            </a:lvl1pPr>
            <a:lvl2pPr marL="914400" lvl="1" indent="-320040" algn="l">
              <a:lnSpc>
                <a:spcPct val="100000"/>
              </a:lnSpc>
              <a:spcBef>
                <a:spcPts val="360"/>
              </a:spcBef>
              <a:spcAft>
                <a:spcPts val="0"/>
              </a:spcAft>
              <a:buSzPts val="1440"/>
              <a:buChar char="◆"/>
              <a:defRPr/>
            </a:lvl2pPr>
            <a:lvl3pPr marL="1371600" lvl="2" indent="-297180" algn="l">
              <a:lnSpc>
                <a:spcPct val="100000"/>
              </a:lnSpc>
              <a:spcBef>
                <a:spcPts val="360"/>
              </a:spcBef>
              <a:spcAft>
                <a:spcPts val="0"/>
              </a:spcAft>
              <a:buSzPts val="1080"/>
              <a:buChar char="◆"/>
              <a:defRPr/>
            </a:lvl3pPr>
            <a:lvl4pPr marL="1828800" lvl="3" indent="-308610" algn="l">
              <a:lnSpc>
                <a:spcPct val="100000"/>
              </a:lnSpc>
              <a:spcBef>
                <a:spcPts val="360"/>
              </a:spcBef>
              <a:spcAft>
                <a:spcPts val="0"/>
              </a:spcAft>
              <a:buSzPts val="1260"/>
              <a:buChar char="✔"/>
              <a:defRPr/>
            </a:lvl4pPr>
            <a:lvl5pPr marL="2286000" lvl="4" indent="-342900" algn="l">
              <a:lnSpc>
                <a:spcPct val="100000"/>
              </a:lnSpc>
              <a:spcBef>
                <a:spcPts val="360"/>
              </a:spcBef>
              <a:spcAft>
                <a:spcPts val="0"/>
              </a:spcAft>
              <a:buClr>
                <a:srgbClr val="00509C"/>
              </a:buClr>
              <a:buSzPts val="1800"/>
              <a:buChar char="•"/>
              <a:defRPr/>
            </a:lvl5pPr>
            <a:lvl6pPr marL="2743200" lvl="5" indent="-228600" algn="l">
              <a:lnSpc>
                <a:spcPct val="100000"/>
              </a:lnSpc>
              <a:spcBef>
                <a:spcPts val="360"/>
              </a:spcBef>
              <a:spcAft>
                <a:spcPts val="0"/>
              </a:spcAft>
              <a:buSzPts val="1400"/>
              <a:buNone/>
              <a:defRPr/>
            </a:lvl6pPr>
            <a:lvl7pPr marL="3200400" lvl="6" indent="-228600" algn="l">
              <a:lnSpc>
                <a:spcPct val="100000"/>
              </a:lnSpc>
              <a:spcBef>
                <a:spcPts val="360"/>
              </a:spcBef>
              <a:spcAft>
                <a:spcPts val="0"/>
              </a:spcAft>
              <a:buSzPts val="1400"/>
              <a:buNone/>
              <a:defRPr/>
            </a:lvl7pPr>
            <a:lvl8pPr marL="3657600" lvl="7" indent="-228600" algn="l">
              <a:lnSpc>
                <a:spcPct val="100000"/>
              </a:lnSpc>
              <a:spcBef>
                <a:spcPts val="360"/>
              </a:spcBef>
              <a:spcAft>
                <a:spcPts val="0"/>
              </a:spcAft>
              <a:buSzPts val="1400"/>
              <a:buNone/>
              <a:defRPr/>
            </a:lvl8pPr>
            <a:lvl9pPr marL="4114800" lvl="8" indent="-228600" algn="l">
              <a:lnSpc>
                <a:spcPct val="100000"/>
              </a:lnSpc>
              <a:spcBef>
                <a:spcPts val="360"/>
              </a:spcBef>
              <a:spcAft>
                <a:spcPts val="0"/>
              </a:spcAft>
              <a:buSzPts val="1400"/>
              <a:buNone/>
              <a:defRPr/>
            </a:lvl9pPr>
          </a:lstStyle>
          <a:p>
            <a:endParaRPr/>
          </a:p>
        </p:txBody>
      </p:sp>
      <p:sp>
        <p:nvSpPr>
          <p:cNvPr id="75" name="Google Shape;75;p42"/>
          <p:cNvSpPr txBox="1">
            <a:spLocks noGrp="1"/>
          </p:cNvSpPr>
          <p:nvPr>
            <p:ph type="sldNum" idx="12"/>
          </p:nvPr>
        </p:nvSpPr>
        <p:spPr>
          <a:xfrm>
            <a:off x="5508104" y="6492875"/>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type="title">
  <p:cSld name="TITLE">
    <p:spTree>
      <p:nvGrpSpPr>
        <p:cNvPr id="1" name="Shape 80"/>
        <p:cNvGrpSpPr/>
        <p:nvPr/>
      </p:nvGrpSpPr>
      <p:grpSpPr>
        <a:xfrm>
          <a:off x="0" y="0"/>
          <a:ext cx="0" cy="0"/>
          <a:chOff x="0" y="0"/>
          <a:chExt cx="0" cy="0"/>
        </a:xfrm>
      </p:grpSpPr>
      <p:sp>
        <p:nvSpPr>
          <p:cNvPr id="81" name="Google Shape;81;p54"/>
          <p:cNvSpPr txBox="1"/>
          <p:nvPr/>
        </p:nvSpPr>
        <p:spPr>
          <a:xfrm>
            <a:off x="8974138" y="6643688"/>
            <a:ext cx="169862" cy="2143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fr-FR" sz="800" b="0" i="0" u="none" strike="noStrike" cap="none">
                <a:solidFill>
                  <a:schemeClr val="lt1"/>
                </a:solidFill>
                <a:latin typeface="Helvetica Neue"/>
                <a:ea typeface="Helvetica Neue"/>
                <a:cs typeface="Helvetica Neue"/>
                <a:sym typeface="Helvetica Neue"/>
              </a:rPr>
              <a:t>©</a:t>
            </a:r>
            <a:endParaRPr sz="1400" b="0" i="0" u="none" strike="noStrike" cap="none">
              <a:solidFill>
                <a:srgbClr val="000000"/>
              </a:solidFill>
              <a:latin typeface="Arial"/>
              <a:ea typeface="Arial"/>
              <a:cs typeface="Arial"/>
              <a:sym typeface="Arial"/>
            </a:endParaRPr>
          </a:p>
        </p:txBody>
      </p:sp>
      <p:sp>
        <p:nvSpPr>
          <p:cNvPr id="82" name="Google Shape;82;p54"/>
          <p:cNvSpPr txBox="1">
            <a:spLocks noGrp="1"/>
          </p:cNvSpPr>
          <p:nvPr>
            <p:ph type="ctrTitle"/>
          </p:nvPr>
        </p:nvSpPr>
        <p:spPr>
          <a:xfrm>
            <a:off x="251520" y="2420888"/>
            <a:ext cx="5573712" cy="1447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3" name="Google Shape;83;p54"/>
          <p:cNvSpPr txBox="1">
            <a:spLocks noGrp="1"/>
          </p:cNvSpPr>
          <p:nvPr>
            <p:ph type="subTitle" idx="1"/>
          </p:nvPr>
        </p:nvSpPr>
        <p:spPr>
          <a:xfrm>
            <a:off x="2785839" y="4725144"/>
            <a:ext cx="6341145" cy="93116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440"/>
              </a:spcBef>
              <a:spcAft>
                <a:spcPts val="0"/>
              </a:spcAft>
              <a:buSzPts val="2860"/>
              <a:buFont typeface="Noto Sans Symbols"/>
              <a:buNone/>
              <a:defRPr sz="2200" b="0"/>
            </a:lvl1pPr>
            <a:lvl2pPr lvl="1" algn="l">
              <a:lnSpc>
                <a:spcPct val="100000"/>
              </a:lnSpc>
              <a:spcBef>
                <a:spcPts val="360"/>
              </a:spcBef>
              <a:spcAft>
                <a:spcPts val="0"/>
              </a:spcAft>
              <a:buSzPts val="1440"/>
              <a:buChar char="◆"/>
              <a:defRPr/>
            </a:lvl2pPr>
            <a:lvl3pPr lvl="2" algn="l">
              <a:lnSpc>
                <a:spcPct val="100000"/>
              </a:lnSpc>
              <a:spcBef>
                <a:spcPts val="360"/>
              </a:spcBef>
              <a:spcAft>
                <a:spcPts val="0"/>
              </a:spcAft>
              <a:buSzPts val="1080"/>
              <a:buChar char="◆"/>
              <a:defRPr/>
            </a:lvl3pPr>
            <a:lvl4pPr lvl="3" algn="l">
              <a:lnSpc>
                <a:spcPct val="100000"/>
              </a:lnSpc>
              <a:spcBef>
                <a:spcPts val="360"/>
              </a:spcBef>
              <a:spcAft>
                <a:spcPts val="0"/>
              </a:spcAft>
              <a:buSzPts val="1260"/>
              <a:buChar char="✔"/>
              <a:defRPr/>
            </a:lvl4pPr>
            <a:lvl5pPr lvl="4" algn="l">
              <a:lnSpc>
                <a:spcPct val="100000"/>
              </a:lnSpc>
              <a:spcBef>
                <a:spcPts val="360"/>
              </a:spcBef>
              <a:spcAft>
                <a:spcPts val="0"/>
              </a:spcAft>
              <a:buClr>
                <a:srgbClr val="00509C"/>
              </a:buClr>
              <a:buSzPts val="1800"/>
              <a:buChar char="•"/>
              <a:defRPr/>
            </a:lvl5pPr>
            <a:lvl6pPr lvl="5" algn="l">
              <a:lnSpc>
                <a:spcPct val="100000"/>
              </a:lnSpc>
              <a:spcBef>
                <a:spcPts val="360"/>
              </a:spcBef>
              <a:spcAft>
                <a:spcPts val="0"/>
              </a:spcAft>
              <a:buSzPts val="1400"/>
              <a:buNone/>
              <a:defRPr/>
            </a:lvl6pPr>
            <a:lvl7pPr lvl="6" algn="l">
              <a:lnSpc>
                <a:spcPct val="100000"/>
              </a:lnSpc>
              <a:spcBef>
                <a:spcPts val="360"/>
              </a:spcBef>
              <a:spcAft>
                <a:spcPts val="0"/>
              </a:spcAft>
              <a:buSzPts val="1400"/>
              <a:buNone/>
              <a:defRPr/>
            </a:lvl7pPr>
            <a:lvl8pPr lvl="7" algn="l">
              <a:lnSpc>
                <a:spcPct val="100000"/>
              </a:lnSpc>
              <a:spcBef>
                <a:spcPts val="360"/>
              </a:spcBef>
              <a:spcAft>
                <a:spcPts val="0"/>
              </a:spcAft>
              <a:buSzPts val="1400"/>
              <a:buNone/>
              <a:defRPr/>
            </a:lvl8pPr>
            <a:lvl9pPr lvl="8" algn="l">
              <a:lnSpc>
                <a:spcPct val="100000"/>
              </a:lnSpc>
              <a:spcBef>
                <a:spcPts val="360"/>
              </a:spcBef>
              <a:spcAft>
                <a:spcPts val="0"/>
              </a:spcAft>
              <a:buSzPts val="1400"/>
              <a:buNone/>
              <a:defRPr/>
            </a:lvl9pPr>
          </a:lstStyle>
          <a:p>
            <a:endParaRPr/>
          </a:p>
        </p:txBody>
      </p:sp>
      <p:pic>
        <p:nvPicPr>
          <p:cNvPr id="84" name="Google Shape;84;p54" descr="Capture d’écran 2017-02-17 à 08.38.54.png"/>
          <p:cNvPicPr preferRelativeResize="0"/>
          <p:nvPr/>
        </p:nvPicPr>
        <p:blipFill rotWithShape="1">
          <a:blip r:embed="rId2">
            <a:alphaModFix/>
          </a:blip>
          <a:srcRect/>
          <a:stretch/>
        </p:blipFill>
        <p:spPr>
          <a:xfrm>
            <a:off x="6817568" y="260648"/>
            <a:ext cx="2311400" cy="2146300"/>
          </a:xfrm>
          <a:prstGeom prst="rect">
            <a:avLst/>
          </a:prstGeom>
          <a:noFill/>
          <a:ln>
            <a:noFill/>
          </a:ln>
        </p:spPr>
      </p:pic>
      <p:pic>
        <p:nvPicPr>
          <p:cNvPr id="85" name="Google Shape;85;p54" descr="ARACT_logo_CENTRE VAL DE LOIRE_PANTONE.eps"/>
          <p:cNvPicPr preferRelativeResize="0"/>
          <p:nvPr/>
        </p:nvPicPr>
        <p:blipFill rotWithShape="1">
          <a:blip r:embed="rId3">
            <a:alphaModFix/>
          </a:blip>
          <a:srcRect/>
          <a:stretch/>
        </p:blipFill>
        <p:spPr>
          <a:xfrm>
            <a:off x="6660232" y="2204864"/>
            <a:ext cx="2565400" cy="1485900"/>
          </a:xfrm>
          <a:prstGeom prst="rect">
            <a:avLst/>
          </a:prstGeom>
          <a:noFill/>
          <a:ln>
            <a:noFill/>
          </a:ln>
        </p:spPr>
      </p:pic>
      <p:pic>
        <p:nvPicPr>
          <p:cNvPr id="86" name="Google Shape;86;p54" descr="Capture d’écran 2017-02-17 à 08.38.37.png"/>
          <p:cNvPicPr preferRelativeResize="0"/>
          <p:nvPr/>
        </p:nvPicPr>
        <p:blipFill rotWithShape="1">
          <a:blip r:embed="rId4">
            <a:alphaModFix/>
          </a:blip>
          <a:srcRect/>
          <a:stretch/>
        </p:blipFill>
        <p:spPr>
          <a:xfrm>
            <a:off x="0" y="4102100"/>
            <a:ext cx="2603500" cy="2755900"/>
          </a:xfrm>
          <a:prstGeom prst="rect">
            <a:avLst/>
          </a:prstGeom>
          <a:noFill/>
          <a:ln>
            <a:noFill/>
          </a:ln>
        </p:spPr>
      </p:pic>
      <p:sp>
        <p:nvSpPr>
          <p:cNvPr id="87" name="Google Shape;87;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88"/>
        <p:cNvGrpSpPr/>
        <p:nvPr/>
      </p:nvGrpSpPr>
      <p:grpSpPr>
        <a:xfrm>
          <a:off x="0" y="0"/>
          <a:ext cx="0" cy="0"/>
          <a:chOff x="0" y="0"/>
          <a:chExt cx="0" cy="0"/>
        </a:xfrm>
      </p:grpSpPr>
      <p:sp>
        <p:nvSpPr>
          <p:cNvPr id="89" name="Google Shape;89;p55"/>
          <p:cNvSpPr txBox="1">
            <a:spLocks noGrp="1"/>
          </p:cNvSpPr>
          <p:nvPr>
            <p:ph type="title"/>
          </p:nvPr>
        </p:nvSpPr>
        <p:spPr>
          <a:xfrm>
            <a:off x="685800" y="0"/>
            <a:ext cx="7270576" cy="69269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0" name="Google Shape;90;p55"/>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noAutofit/>
          </a:bodyPr>
          <a:lstStyle>
            <a:lvl1pPr marL="457200" lvl="0" indent="-459740" algn="l">
              <a:lnSpc>
                <a:spcPct val="100000"/>
              </a:lnSpc>
              <a:spcBef>
                <a:spcPts val="560"/>
              </a:spcBef>
              <a:spcAft>
                <a:spcPts val="0"/>
              </a:spcAft>
              <a:buSzPts val="3640"/>
              <a:buFont typeface="Calibri"/>
              <a:buChar char="•"/>
              <a:defRPr sz="2800"/>
            </a:lvl1pPr>
            <a:lvl2pPr marL="914400" lvl="1" indent="-350519" algn="l">
              <a:lnSpc>
                <a:spcPct val="100000"/>
              </a:lnSpc>
              <a:spcBef>
                <a:spcPts val="480"/>
              </a:spcBef>
              <a:spcAft>
                <a:spcPts val="0"/>
              </a:spcAft>
              <a:buSzPts val="1920"/>
              <a:buChar char="◆"/>
              <a:defRPr sz="2400"/>
            </a:lvl2pPr>
            <a:lvl3pPr marL="1371600" lvl="2" indent="-304800" algn="l">
              <a:lnSpc>
                <a:spcPct val="100000"/>
              </a:lnSpc>
              <a:spcBef>
                <a:spcPts val="400"/>
              </a:spcBef>
              <a:spcAft>
                <a:spcPts val="0"/>
              </a:spcAft>
              <a:buSzPts val="1200"/>
              <a:buChar char="◆"/>
              <a:defRPr sz="2000"/>
            </a:lvl3pPr>
            <a:lvl4pPr marL="1828800" lvl="3" indent="-308610" algn="l">
              <a:lnSpc>
                <a:spcPct val="100000"/>
              </a:lnSpc>
              <a:spcBef>
                <a:spcPts val="360"/>
              </a:spcBef>
              <a:spcAft>
                <a:spcPts val="0"/>
              </a:spcAft>
              <a:buSzPts val="1260"/>
              <a:buChar char="✔"/>
              <a:defRPr sz="1800"/>
            </a:lvl4pPr>
            <a:lvl5pPr marL="2286000" lvl="4" indent="-342900" algn="l">
              <a:lnSpc>
                <a:spcPct val="100000"/>
              </a:lnSpc>
              <a:spcBef>
                <a:spcPts val="360"/>
              </a:spcBef>
              <a:spcAft>
                <a:spcPts val="0"/>
              </a:spcAft>
              <a:buClr>
                <a:srgbClr val="00509C"/>
              </a:buClr>
              <a:buSzPts val="1800"/>
              <a:buChar char="•"/>
              <a:defRPr sz="1800"/>
            </a:lvl5pPr>
            <a:lvl6pPr marL="2743200" lvl="5" indent="-228600" algn="l">
              <a:lnSpc>
                <a:spcPct val="100000"/>
              </a:lnSpc>
              <a:spcBef>
                <a:spcPts val="360"/>
              </a:spcBef>
              <a:spcAft>
                <a:spcPts val="0"/>
              </a:spcAft>
              <a:buSzPts val="1400"/>
              <a:buNone/>
              <a:defRPr sz="1800"/>
            </a:lvl6pPr>
            <a:lvl7pPr marL="3200400" lvl="6" indent="-228600" algn="l">
              <a:lnSpc>
                <a:spcPct val="100000"/>
              </a:lnSpc>
              <a:spcBef>
                <a:spcPts val="360"/>
              </a:spcBef>
              <a:spcAft>
                <a:spcPts val="0"/>
              </a:spcAft>
              <a:buSzPts val="1400"/>
              <a:buNone/>
              <a:defRPr sz="1800"/>
            </a:lvl7pPr>
            <a:lvl8pPr marL="3657600" lvl="7" indent="-228600" algn="l">
              <a:lnSpc>
                <a:spcPct val="100000"/>
              </a:lnSpc>
              <a:spcBef>
                <a:spcPts val="360"/>
              </a:spcBef>
              <a:spcAft>
                <a:spcPts val="0"/>
              </a:spcAft>
              <a:buSzPts val="1400"/>
              <a:buNone/>
              <a:defRPr sz="1800"/>
            </a:lvl8pPr>
            <a:lvl9pPr marL="4114800" lvl="8" indent="-228600" algn="l">
              <a:lnSpc>
                <a:spcPct val="100000"/>
              </a:lnSpc>
              <a:spcBef>
                <a:spcPts val="360"/>
              </a:spcBef>
              <a:spcAft>
                <a:spcPts val="0"/>
              </a:spcAft>
              <a:buSzPts val="1400"/>
              <a:buNone/>
              <a:defRPr sz="1800"/>
            </a:lvl9pPr>
          </a:lstStyle>
          <a:p>
            <a:endParaRPr/>
          </a:p>
        </p:txBody>
      </p:sp>
      <p:sp>
        <p:nvSpPr>
          <p:cNvPr id="91" name="Google Shape;91;p55"/>
          <p:cNvSpPr txBox="1">
            <a:spLocks noGrp="1"/>
          </p:cNvSpPr>
          <p:nvPr>
            <p:ph type="body" idx="2"/>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lvl1pPr marL="457200" lvl="0" indent="-459740" algn="l">
              <a:lnSpc>
                <a:spcPct val="100000"/>
              </a:lnSpc>
              <a:spcBef>
                <a:spcPts val="560"/>
              </a:spcBef>
              <a:spcAft>
                <a:spcPts val="0"/>
              </a:spcAft>
              <a:buSzPts val="3640"/>
              <a:buFont typeface="Calibri"/>
              <a:buChar char="•"/>
              <a:defRPr sz="2800"/>
            </a:lvl1pPr>
            <a:lvl2pPr marL="914400" lvl="1" indent="-350519" algn="l">
              <a:lnSpc>
                <a:spcPct val="100000"/>
              </a:lnSpc>
              <a:spcBef>
                <a:spcPts val="480"/>
              </a:spcBef>
              <a:spcAft>
                <a:spcPts val="0"/>
              </a:spcAft>
              <a:buSzPts val="1920"/>
              <a:buChar char="◆"/>
              <a:defRPr sz="2400"/>
            </a:lvl2pPr>
            <a:lvl3pPr marL="1371600" lvl="2" indent="-304800" algn="l">
              <a:lnSpc>
                <a:spcPct val="100000"/>
              </a:lnSpc>
              <a:spcBef>
                <a:spcPts val="400"/>
              </a:spcBef>
              <a:spcAft>
                <a:spcPts val="0"/>
              </a:spcAft>
              <a:buSzPts val="1200"/>
              <a:buChar char="◆"/>
              <a:defRPr sz="2000"/>
            </a:lvl3pPr>
            <a:lvl4pPr marL="1828800" lvl="3" indent="-308610" algn="l">
              <a:lnSpc>
                <a:spcPct val="100000"/>
              </a:lnSpc>
              <a:spcBef>
                <a:spcPts val="360"/>
              </a:spcBef>
              <a:spcAft>
                <a:spcPts val="0"/>
              </a:spcAft>
              <a:buSzPts val="1260"/>
              <a:buChar char="✔"/>
              <a:defRPr sz="1800"/>
            </a:lvl4pPr>
            <a:lvl5pPr marL="2286000" lvl="4" indent="-342900" algn="l">
              <a:lnSpc>
                <a:spcPct val="100000"/>
              </a:lnSpc>
              <a:spcBef>
                <a:spcPts val="360"/>
              </a:spcBef>
              <a:spcAft>
                <a:spcPts val="0"/>
              </a:spcAft>
              <a:buClr>
                <a:srgbClr val="00509C"/>
              </a:buClr>
              <a:buSzPts val="1800"/>
              <a:buChar char="•"/>
              <a:defRPr sz="1800"/>
            </a:lvl5pPr>
            <a:lvl6pPr marL="2743200" lvl="5" indent="-228600" algn="l">
              <a:lnSpc>
                <a:spcPct val="100000"/>
              </a:lnSpc>
              <a:spcBef>
                <a:spcPts val="360"/>
              </a:spcBef>
              <a:spcAft>
                <a:spcPts val="0"/>
              </a:spcAft>
              <a:buSzPts val="1400"/>
              <a:buNone/>
              <a:defRPr sz="1800"/>
            </a:lvl6pPr>
            <a:lvl7pPr marL="3200400" lvl="6" indent="-228600" algn="l">
              <a:lnSpc>
                <a:spcPct val="100000"/>
              </a:lnSpc>
              <a:spcBef>
                <a:spcPts val="360"/>
              </a:spcBef>
              <a:spcAft>
                <a:spcPts val="0"/>
              </a:spcAft>
              <a:buSzPts val="1400"/>
              <a:buNone/>
              <a:defRPr sz="1800"/>
            </a:lvl7pPr>
            <a:lvl8pPr marL="3657600" lvl="7" indent="-228600" algn="l">
              <a:lnSpc>
                <a:spcPct val="100000"/>
              </a:lnSpc>
              <a:spcBef>
                <a:spcPts val="360"/>
              </a:spcBef>
              <a:spcAft>
                <a:spcPts val="0"/>
              </a:spcAft>
              <a:buSzPts val="1400"/>
              <a:buNone/>
              <a:defRPr sz="1800"/>
            </a:lvl8pPr>
            <a:lvl9pPr marL="4114800" lvl="8" indent="-228600" algn="l">
              <a:lnSpc>
                <a:spcPct val="100000"/>
              </a:lnSpc>
              <a:spcBef>
                <a:spcPts val="36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_OBJECTS_WITH_TEXT" type="twoTxTwoObj">
  <p:cSld name="TWO_OBJECTS_WITH_TEXT">
    <p:spTree>
      <p:nvGrpSpPr>
        <p:cNvPr id="1" name="Shape 92"/>
        <p:cNvGrpSpPr/>
        <p:nvPr/>
      </p:nvGrpSpPr>
      <p:grpSpPr>
        <a:xfrm>
          <a:off x="0" y="0"/>
          <a:ext cx="0" cy="0"/>
          <a:chOff x="0" y="0"/>
          <a:chExt cx="0" cy="0"/>
        </a:xfrm>
      </p:grpSpPr>
      <p:sp>
        <p:nvSpPr>
          <p:cNvPr id="93" name="Google Shape;93;p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4" name="Google Shape;94;p5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SzPts val="3120"/>
              <a:buFont typeface="Calibri"/>
              <a:buNone/>
              <a:defRPr sz="2400" b="1"/>
            </a:lvl1pPr>
            <a:lvl2pPr marL="914400" lvl="1" indent="-228600" algn="l">
              <a:lnSpc>
                <a:spcPct val="100000"/>
              </a:lnSpc>
              <a:spcBef>
                <a:spcPts val="400"/>
              </a:spcBef>
              <a:spcAft>
                <a:spcPts val="0"/>
              </a:spcAft>
              <a:buSzPts val="1600"/>
              <a:buNone/>
              <a:defRPr sz="2000" b="1"/>
            </a:lvl2pPr>
            <a:lvl3pPr marL="1371600" lvl="2" indent="-228600" algn="l">
              <a:lnSpc>
                <a:spcPct val="100000"/>
              </a:lnSpc>
              <a:spcBef>
                <a:spcPts val="360"/>
              </a:spcBef>
              <a:spcAft>
                <a:spcPts val="0"/>
              </a:spcAft>
              <a:buSzPts val="1080"/>
              <a:buNone/>
              <a:defRPr sz="1800" b="1"/>
            </a:lvl3pPr>
            <a:lvl4pPr marL="1828800" lvl="3" indent="-228600" algn="l">
              <a:lnSpc>
                <a:spcPct val="100000"/>
              </a:lnSpc>
              <a:spcBef>
                <a:spcPts val="320"/>
              </a:spcBef>
              <a:spcAft>
                <a:spcPts val="0"/>
              </a:spcAft>
              <a:buSzPts val="1120"/>
              <a:buNone/>
              <a:defRPr sz="1600" b="1"/>
            </a:lvl4pPr>
            <a:lvl5pPr marL="2286000" lvl="4" indent="-228600" algn="l">
              <a:lnSpc>
                <a:spcPct val="100000"/>
              </a:lnSpc>
              <a:spcBef>
                <a:spcPts val="320"/>
              </a:spcBef>
              <a:spcAft>
                <a:spcPts val="0"/>
              </a:spcAft>
              <a:buClr>
                <a:srgbClr val="00509C"/>
              </a:buClr>
              <a:buSzPts val="1600"/>
              <a:buNone/>
              <a:defRPr sz="1600" b="1"/>
            </a:lvl5pPr>
            <a:lvl6pPr marL="2743200" lvl="5" indent="-228600" algn="l">
              <a:lnSpc>
                <a:spcPct val="100000"/>
              </a:lnSpc>
              <a:spcBef>
                <a:spcPts val="320"/>
              </a:spcBef>
              <a:spcAft>
                <a:spcPts val="0"/>
              </a:spcAft>
              <a:buClr>
                <a:srgbClr val="00509C"/>
              </a:buClr>
              <a:buSzPts val="1600"/>
              <a:buFont typeface="Helvetica Neue"/>
              <a:buNone/>
              <a:defRPr sz="1600" b="1"/>
            </a:lvl6pPr>
            <a:lvl7pPr marL="3200400" lvl="6" indent="-228600" algn="l">
              <a:lnSpc>
                <a:spcPct val="100000"/>
              </a:lnSpc>
              <a:spcBef>
                <a:spcPts val="320"/>
              </a:spcBef>
              <a:spcAft>
                <a:spcPts val="0"/>
              </a:spcAft>
              <a:buClr>
                <a:srgbClr val="00509C"/>
              </a:buClr>
              <a:buSzPts val="1600"/>
              <a:buFont typeface="Helvetica Neue"/>
              <a:buNone/>
              <a:defRPr sz="1600" b="1"/>
            </a:lvl7pPr>
            <a:lvl8pPr marL="3657600" lvl="7" indent="-228600" algn="l">
              <a:lnSpc>
                <a:spcPct val="100000"/>
              </a:lnSpc>
              <a:spcBef>
                <a:spcPts val="320"/>
              </a:spcBef>
              <a:spcAft>
                <a:spcPts val="0"/>
              </a:spcAft>
              <a:buClr>
                <a:srgbClr val="00509C"/>
              </a:buClr>
              <a:buSzPts val="1600"/>
              <a:buFont typeface="Helvetica Neue"/>
              <a:buNone/>
              <a:defRPr sz="1600" b="1"/>
            </a:lvl8pPr>
            <a:lvl9pPr marL="4114800" lvl="8" indent="-228600" algn="l">
              <a:lnSpc>
                <a:spcPct val="100000"/>
              </a:lnSpc>
              <a:spcBef>
                <a:spcPts val="320"/>
              </a:spcBef>
              <a:spcAft>
                <a:spcPts val="0"/>
              </a:spcAft>
              <a:buClr>
                <a:srgbClr val="00509C"/>
              </a:buClr>
              <a:buSzPts val="1600"/>
              <a:buFont typeface="Helvetica Neue"/>
              <a:buNone/>
              <a:defRPr sz="1600" b="1"/>
            </a:lvl9pPr>
          </a:lstStyle>
          <a:p>
            <a:endParaRPr/>
          </a:p>
        </p:txBody>
      </p:sp>
      <p:sp>
        <p:nvSpPr>
          <p:cNvPr id="95" name="Google Shape;95;p5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426719" algn="l">
              <a:lnSpc>
                <a:spcPct val="100000"/>
              </a:lnSpc>
              <a:spcBef>
                <a:spcPts val="480"/>
              </a:spcBef>
              <a:spcAft>
                <a:spcPts val="0"/>
              </a:spcAft>
              <a:buSzPts val="3120"/>
              <a:buFont typeface="Calibri"/>
              <a:buChar char="•"/>
              <a:defRPr sz="2400"/>
            </a:lvl1pPr>
            <a:lvl2pPr marL="914400" lvl="1" indent="-330200" algn="l">
              <a:lnSpc>
                <a:spcPct val="100000"/>
              </a:lnSpc>
              <a:spcBef>
                <a:spcPts val="400"/>
              </a:spcBef>
              <a:spcAft>
                <a:spcPts val="0"/>
              </a:spcAft>
              <a:buSzPts val="1600"/>
              <a:buChar char="◆"/>
              <a:defRPr sz="2000"/>
            </a:lvl2pPr>
            <a:lvl3pPr marL="1371600" lvl="2" indent="-297180" algn="l">
              <a:lnSpc>
                <a:spcPct val="100000"/>
              </a:lnSpc>
              <a:spcBef>
                <a:spcPts val="360"/>
              </a:spcBef>
              <a:spcAft>
                <a:spcPts val="0"/>
              </a:spcAft>
              <a:buSzPts val="1080"/>
              <a:buChar char="◆"/>
              <a:defRPr sz="1800"/>
            </a:lvl3pPr>
            <a:lvl4pPr marL="1828800" lvl="3" indent="-299719" algn="l">
              <a:lnSpc>
                <a:spcPct val="100000"/>
              </a:lnSpc>
              <a:spcBef>
                <a:spcPts val="320"/>
              </a:spcBef>
              <a:spcAft>
                <a:spcPts val="0"/>
              </a:spcAft>
              <a:buSzPts val="1120"/>
              <a:buChar char="✔"/>
              <a:defRPr sz="1600"/>
            </a:lvl4pPr>
            <a:lvl5pPr marL="2286000" lvl="4" indent="-330200" algn="l">
              <a:lnSpc>
                <a:spcPct val="100000"/>
              </a:lnSpc>
              <a:spcBef>
                <a:spcPts val="320"/>
              </a:spcBef>
              <a:spcAft>
                <a:spcPts val="0"/>
              </a:spcAft>
              <a:buClr>
                <a:srgbClr val="00509C"/>
              </a:buClr>
              <a:buSzPts val="1600"/>
              <a:buChar char="•"/>
              <a:defRPr sz="1600"/>
            </a:lvl5pPr>
            <a:lvl6pPr marL="2743200" lvl="5" indent="-228600" algn="l">
              <a:lnSpc>
                <a:spcPct val="100000"/>
              </a:lnSpc>
              <a:spcBef>
                <a:spcPts val="320"/>
              </a:spcBef>
              <a:spcAft>
                <a:spcPts val="0"/>
              </a:spcAft>
              <a:buSzPts val="1400"/>
              <a:buNone/>
              <a:defRPr sz="1600"/>
            </a:lvl6pPr>
            <a:lvl7pPr marL="3200400" lvl="6" indent="-228600" algn="l">
              <a:lnSpc>
                <a:spcPct val="100000"/>
              </a:lnSpc>
              <a:spcBef>
                <a:spcPts val="320"/>
              </a:spcBef>
              <a:spcAft>
                <a:spcPts val="0"/>
              </a:spcAft>
              <a:buSzPts val="1400"/>
              <a:buNone/>
              <a:defRPr sz="1600"/>
            </a:lvl7pPr>
            <a:lvl8pPr marL="3657600" lvl="7" indent="-228600" algn="l">
              <a:lnSpc>
                <a:spcPct val="100000"/>
              </a:lnSpc>
              <a:spcBef>
                <a:spcPts val="320"/>
              </a:spcBef>
              <a:spcAft>
                <a:spcPts val="0"/>
              </a:spcAft>
              <a:buSzPts val="1400"/>
              <a:buNone/>
              <a:defRPr sz="1600"/>
            </a:lvl8pPr>
            <a:lvl9pPr marL="4114800" lvl="8" indent="-228600" algn="l">
              <a:lnSpc>
                <a:spcPct val="100000"/>
              </a:lnSpc>
              <a:spcBef>
                <a:spcPts val="320"/>
              </a:spcBef>
              <a:spcAft>
                <a:spcPts val="0"/>
              </a:spcAft>
              <a:buSzPts val="1400"/>
              <a:buNone/>
              <a:defRPr sz="1600"/>
            </a:lvl9pPr>
          </a:lstStyle>
          <a:p>
            <a:endParaRPr/>
          </a:p>
        </p:txBody>
      </p:sp>
      <p:sp>
        <p:nvSpPr>
          <p:cNvPr id="96" name="Google Shape;96;p5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SzPts val="3120"/>
              <a:buFont typeface="Calibri"/>
              <a:buNone/>
              <a:defRPr sz="2400" b="1"/>
            </a:lvl1pPr>
            <a:lvl2pPr marL="914400" lvl="1" indent="-228600" algn="l">
              <a:lnSpc>
                <a:spcPct val="100000"/>
              </a:lnSpc>
              <a:spcBef>
                <a:spcPts val="400"/>
              </a:spcBef>
              <a:spcAft>
                <a:spcPts val="0"/>
              </a:spcAft>
              <a:buSzPts val="1600"/>
              <a:buNone/>
              <a:defRPr sz="2000" b="1"/>
            </a:lvl2pPr>
            <a:lvl3pPr marL="1371600" lvl="2" indent="-228600" algn="l">
              <a:lnSpc>
                <a:spcPct val="100000"/>
              </a:lnSpc>
              <a:spcBef>
                <a:spcPts val="360"/>
              </a:spcBef>
              <a:spcAft>
                <a:spcPts val="0"/>
              </a:spcAft>
              <a:buSzPts val="1080"/>
              <a:buNone/>
              <a:defRPr sz="1800" b="1"/>
            </a:lvl3pPr>
            <a:lvl4pPr marL="1828800" lvl="3" indent="-228600" algn="l">
              <a:lnSpc>
                <a:spcPct val="100000"/>
              </a:lnSpc>
              <a:spcBef>
                <a:spcPts val="320"/>
              </a:spcBef>
              <a:spcAft>
                <a:spcPts val="0"/>
              </a:spcAft>
              <a:buSzPts val="1120"/>
              <a:buNone/>
              <a:defRPr sz="1600" b="1"/>
            </a:lvl4pPr>
            <a:lvl5pPr marL="2286000" lvl="4" indent="-228600" algn="l">
              <a:lnSpc>
                <a:spcPct val="100000"/>
              </a:lnSpc>
              <a:spcBef>
                <a:spcPts val="320"/>
              </a:spcBef>
              <a:spcAft>
                <a:spcPts val="0"/>
              </a:spcAft>
              <a:buClr>
                <a:srgbClr val="00509C"/>
              </a:buClr>
              <a:buSzPts val="1600"/>
              <a:buNone/>
              <a:defRPr sz="1600" b="1"/>
            </a:lvl5pPr>
            <a:lvl6pPr marL="2743200" lvl="5" indent="-228600" algn="l">
              <a:lnSpc>
                <a:spcPct val="100000"/>
              </a:lnSpc>
              <a:spcBef>
                <a:spcPts val="320"/>
              </a:spcBef>
              <a:spcAft>
                <a:spcPts val="0"/>
              </a:spcAft>
              <a:buClr>
                <a:srgbClr val="00509C"/>
              </a:buClr>
              <a:buSzPts val="1600"/>
              <a:buFont typeface="Helvetica Neue"/>
              <a:buNone/>
              <a:defRPr sz="1600" b="1"/>
            </a:lvl6pPr>
            <a:lvl7pPr marL="3200400" lvl="6" indent="-228600" algn="l">
              <a:lnSpc>
                <a:spcPct val="100000"/>
              </a:lnSpc>
              <a:spcBef>
                <a:spcPts val="320"/>
              </a:spcBef>
              <a:spcAft>
                <a:spcPts val="0"/>
              </a:spcAft>
              <a:buClr>
                <a:srgbClr val="00509C"/>
              </a:buClr>
              <a:buSzPts val="1600"/>
              <a:buFont typeface="Helvetica Neue"/>
              <a:buNone/>
              <a:defRPr sz="1600" b="1"/>
            </a:lvl7pPr>
            <a:lvl8pPr marL="3657600" lvl="7" indent="-228600" algn="l">
              <a:lnSpc>
                <a:spcPct val="100000"/>
              </a:lnSpc>
              <a:spcBef>
                <a:spcPts val="320"/>
              </a:spcBef>
              <a:spcAft>
                <a:spcPts val="0"/>
              </a:spcAft>
              <a:buClr>
                <a:srgbClr val="00509C"/>
              </a:buClr>
              <a:buSzPts val="1600"/>
              <a:buFont typeface="Helvetica Neue"/>
              <a:buNone/>
              <a:defRPr sz="1600" b="1"/>
            </a:lvl8pPr>
            <a:lvl9pPr marL="4114800" lvl="8" indent="-228600" algn="l">
              <a:lnSpc>
                <a:spcPct val="100000"/>
              </a:lnSpc>
              <a:spcBef>
                <a:spcPts val="320"/>
              </a:spcBef>
              <a:spcAft>
                <a:spcPts val="0"/>
              </a:spcAft>
              <a:buClr>
                <a:srgbClr val="00509C"/>
              </a:buClr>
              <a:buSzPts val="1600"/>
              <a:buFont typeface="Helvetica Neue"/>
              <a:buNone/>
              <a:defRPr sz="1600" b="1"/>
            </a:lvl9pPr>
          </a:lstStyle>
          <a:p>
            <a:endParaRPr/>
          </a:p>
        </p:txBody>
      </p:sp>
      <p:sp>
        <p:nvSpPr>
          <p:cNvPr id="97" name="Google Shape;97;p5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426719" algn="l">
              <a:lnSpc>
                <a:spcPct val="100000"/>
              </a:lnSpc>
              <a:spcBef>
                <a:spcPts val="480"/>
              </a:spcBef>
              <a:spcAft>
                <a:spcPts val="0"/>
              </a:spcAft>
              <a:buSzPts val="3120"/>
              <a:buFont typeface="Calibri"/>
              <a:buChar char="•"/>
              <a:defRPr sz="2400"/>
            </a:lvl1pPr>
            <a:lvl2pPr marL="914400" lvl="1" indent="-330200" algn="l">
              <a:lnSpc>
                <a:spcPct val="100000"/>
              </a:lnSpc>
              <a:spcBef>
                <a:spcPts val="400"/>
              </a:spcBef>
              <a:spcAft>
                <a:spcPts val="0"/>
              </a:spcAft>
              <a:buSzPts val="1600"/>
              <a:buChar char="◆"/>
              <a:defRPr sz="2000"/>
            </a:lvl2pPr>
            <a:lvl3pPr marL="1371600" lvl="2" indent="-297180" algn="l">
              <a:lnSpc>
                <a:spcPct val="100000"/>
              </a:lnSpc>
              <a:spcBef>
                <a:spcPts val="360"/>
              </a:spcBef>
              <a:spcAft>
                <a:spcPts val="0"/>
              </a:spcAft>
              <a:buSzPts val="1080"/>
              <a:buChar char="◆"/>
              <a:defRPr sz="1800"/>
            </a:lvl3pPr>
            <a:lvl4pPr marL="1828800" lvl="3" indent="-299719" algn="l">
              <a:lnSpc>
                <a:spcPct val="100000"/>
              </a:lnSpc>
              <a:spcBef>
                <a:spcPts val="320"/>
              </a:spcBef>
              <a:spcAft>
                <a:spcPts val="0"/>
              </a:spcAft>
              <a:buSzPts val="1120"/>
              <a:buChar char="✔"/>
              <a:defRPr sz="1600"/>
            </a:lvl4pPr>
            <a:lvl5pPr marL="2286000" lvl="4" indent="-330200" algn="l">
              <a:lnSpc>
                <a:spcPct val="100000"/>
              </a:lnSpc>
              <a:spcBef>
                <a:spcPts val="320"/>
              </a:spcBef>
              <a:spcAft>
                <a:spcPts val="0"/>
              </a:spcAft>
              <a:buClr>
                <a:srgbClr val="00509C"/>
              </a:buClr>
              <a:buSzPts val="1600"/>
              <a:buChar char="•"/>
              <a:defRPr sz="1600"/>
            </a:lvl5pPr>
            <a:lvl6pPr marL="2743200" lvl="5" indent="-228600" algn="l">
              <a:lnSpc>
                <a:spcPct val="100000"/>
              </a:lnSpc>
              <a:spcBef>
                <a:spcPts val="320"/>
              </a:spcBef>
              <a:spcAft>
                <a:spcPts val="0"/>
              </a:spcAft>
              <a:buSzPts val="1400"/>
              <a:buNone/>
              <a:defRPr sz="1600"/>
            </a:lvl6pPr>
            <a:lvl7pPr marL="3200400" lvl="6" indent="-228600" algn="l">
              <a:lnSpc>
                <a:spcPct val="100000"/>
              </a:lnSpc>
              <a:spcBef>
                <a:spcPts val="320"/>
              </a:spcBef>
              <a:spcAft>
                <a:spcPts val="0"/>
              </a:spcAft>
              <a:buSzPts val="1400"/>
              <a:buNone/>
              <a:defRPr sz="1600"/>
            </a:lvl7pPr>
            <a:lvl8pPr marL="3657600" lvl="7" indent="-228600" algn="l">
              <a:lnSpc>
                <a:spcPct val="100000"/>
              </a:lnSpc>
              <a:spcBef>
                <a:spcPts val="320"/>
              </a:spcBef>
              <a:spcAft>
                <a:spcPts val="0"/>
              </a:spcAft>
              <a:buSzPts val="1400"/>
              <a:buNone/>
              <a:defRPr sz="1600"/>
            </a:lvl8pPr>
            <a:lvl9pPr marL="4114800" lvl="8" indent="-228600" algn="l">
              <a:lnSpc>
                <a:spcPct val="100000"/>
              </a:lnSpc>
              <a:spcBef>
                <a:spcPts val="320"/>
              </a:spcBef>
              <a:spcAft>
                <a:spcPts val="0"/>
              </a:spcAft>
              <a:buSzPts val="1400"/>
              <a:buNone/>
              <a:defRPr sz="16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98"/>
        <p:cNvGrpSpPr/>
        <p:nvPr/>
      </p:nvGrpSpPr>
      <p:grpSpPr>
        <a:xfrm>
          <a:off x="0" y="0"/>
          <a:ext cx="0" cy="0"/>
          <a:chOff x="0" y="0"/>
          <a:chExt cx="0" cy="0"/>
        </a:xfrm>
      </p:grpSpPr>
      <p:sp>
        <p:nvSpPr>
          <p:cNvPr id="99" name="Google Shape;99;p57"/>
          <p:cNvSpPr txBox="1">
            <a:spLocks noGrp="1"/>
          </p:cNvSpPr>
          <p:nvPr>
            <p:ph type="title"/>
          </p:nvPr>
        </p:nvSpPr>
        <p:spPr>
          <a:xfrm>
            <a:off x="685800" y="0"/>
            <a:ext cx="7270576" cy="69269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BJECT_WITH_CAPTION_TEXT" type="objTx">
  <p:cSld name="OBJECT_WITH_CAPTION_TEXT">
    <p:spTree>
      <p:nvGrpSpPr>
        <p:cNvPr id="1" name="Shape 100"/>
        <p:cNvGrpSpPr/>
        <p:nvPr/>
      </p:nvGrpSpPr>
      <p:grpSpPr>
        <a:xfrm>
          <a:off x="0" y="0"/>
          <a:ext cx="0" cy="0"/>
          <a:chOff x="0" y="0"/>
          <a:chExt cx="0" cy="0"/>
        </a:xfrm>
      </p:grpSpPr>
      <p:sp>
        <p:nvSpPr>
          <p:cNvPr id="101" name="Google Shape;101;p5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02" name="Google Shape;102;p5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92760" algn="l">
              <a:lnSpc>
                <a:spcPct val="100000"/>
              </a:lnSpc>
              <a:spcBef>
                <a:spcPts val="640"/>
              </a:spcBef>
              <a:spcAft>
                <a:spcPts val="0"/>
              </a:spcAft>
              <a:buSzPts val="4160"/>
              <a:buFont typeface="Calibri"/>
              <a:buChar char="•"/>
              <a:defRPr sz="3200"/>
            </a:lvl1pPr>
            <a:lvl2pPr marL="914400" lvl="1" indent="-370840" algn="l">
              <a:lnSpc>
                <a:spcPct val="100000"/>
              </a:lnSpc>
              <a:spcBef>
                <a:spcPts val="560"/>
              </a:spcBef>
              <a:spcAft>
                <a:spcPts val="0"/>
              </a:spcAft>
              <a:buSzPts val="2240"/>
              <a:buChar char="◆"/>
              <a:defRPr sz="2800"/>
            </a:lvl2pPr>
            <a:lvl3pPr marL="1371600" lvl="2" indent="-320039" algn="l">
              <a:lnSpc>
                <a:spcPct val="100000"/>
              </a:lnSpc>
              <a:spcBef>
                <a:spcPts val="480"/>
              </a:spcBef>
              <a:spcAft>
                <a:spcPts val="0"/>
              </a:spcAft>
              <a:buSzPts val="1440"/>
              <a:buChar char="◆"/>
              <a:defRPr sz="2400"/>
            </a:lvl3pPr>
            <a:lvl4pPr marL="1828800" lvl="3" indent="-317500" algn="l">
              <a:lnSpc>
                <a:spcPct val="100000"/>
              </a:lnSpc>
              <a:spcBef>
                <a:spcPts val="400"/>
              </a:spcBef>
              <a:spcAft>
                <a:spcPts val="0"/>
              </a:spcAft>
              <a:buSzPts val="1400"/>
              <a:buChar char="✔"/>
              <a:defRPr sz="2000"/>
            </a:lvl4pPr>
            <a:lvl5pPr marL="2286000" lvl="4" indent="-355600" algn="l">
              <a:lnSpc>
                <a:spcPct val="100000"/>
              </a:lnSpc>
              <a:spcBef>
                <a:spcPts val="400"/>
              </a:spcBef>
              <a:spcAft>
                <a:spcPts val="0"/>
              </a:spcAft>
              <a:buClr>
                <a:srgbClr val="00509C"/>
              </a:buClr>
              <a:buSzPts val="2000"/>
              <a:buChar char="•"/>
              <a:defRPr sz="2000"/>
            </a:lvl5pPr>
            <a:lvl6pPr marL="2743200" lvl="5" indent="-228600" algn="l">
              <a:lnSpc>
                <a:spcPct val="100000"/>
              </a:lnSpc>
              <a:spcBef>
                <a:spcPts val="400"/>
              </a:spcBef>
              <a:spcAft>
                <a:spcPts val="0"/>
              </a:spcAft>
              <a:buSzPts val="1400"/>
              <a:buNone/>
              <a:defRPr sz="2000"/>
            </a:lvl6pPr>
            <a:lvl7pPr marL="3200400" lvl="6" indent="-228600" algn="l">
              <a:lnSpc>
                <a:spcPct val="100000"/>
              </a:lnSpc>
              <a:spcBef>
                <a:spcPts val="400"/>
              </a:spcBef>
              <a:spcAft>
                <a:spcPts val="0"/>
              </a:spcAft>
              <a:buSzPts val="1400"/>
              <a:buNone/>
              <a:defRPr sz="2000"/>
            </a:lvl7pPr>
            <a:lvl8pPr marL="3657600" lvl="7" indent="-228600" algn="l">
              <a:lnSpc>
                <a:spcPct val="100000"/>
              </a:lnSpc>
              <a:spcBef>
                <a:spcPts val="400"/>
              </a:spcBef>
              <a:spcAft>
                <a:spcPts val="0"/>
              </a:spcAft>
              <a:buSzPts val="1400"/>
              <a:buNone/>
              <a:defRPr sz="2000"/>
            </a:lvl8pPr>
            <a:lvl9pPr marL="4114800" lvl="8" indent="-228600" algn="l">
              <a:lnSpc>
                <a:spcPct val="100000"/>
              </a:lnSpc>
              <a:spcBef>
                <a:spcPts val="400"/>
              </a:spcBef>
              <a:spcAft>
                <a:spcPts val="0"/>
              </a:spcAft>
              <a:buSzPts val="1400"/>
              <a:buNone/>
              <a:defRPr sz="2000"/>
            </a:lvl9pPr>
          </a:lstStyle>
          <a:p>
            <a:endParaRPr/>
          </a:p>
        </p:txBody>
      </p:sp>
      <p:sp>
        <p:nvSpPr>
          <p:cNvPr id="103" name="Google Shape;103;p5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SzPts val="1820"/>
              <a:buFont typeface="Calibri"/>
              <a:buNone/>
              <a:defRPr sz="1400"/>
            </a:lvl1pPr>
            <a:lvl2pPr marL="914400" lvl="1" indent="-228600" algn="l">
              <a:lnSpc>
                <a:spcPct val="100000"/>
              </a:lnSpc>
              <a:spcBef>
                <a:spcPts val="240"/>
              </a:spcBef>
              <a:spcAft>
                <a:spcPts val="0"/>
              </a:spcAft>
              <a:buSzPts val="960"/>
              <a:buNone/>
              <a:defRPr sz="1200"/>
            </a:lvl2pPr>
            <a:lvl3pPr marL="1371600" lvl="2" indent="-228600" algn="l">
              <a:lnSpc>
                <a:spcPct val="100000"/>
              </a:lnSpc>
              <a:spcBef>
                <a:spcPts val="200"/>
              </a:spcBef>
              <a:spcAft>
                <a:spcPts val="0"/>
              </a:spcAft>
              <a:buSzPts val="600"/>
              <a:buNone/>
              <a:defRPr sz="1000"/>
            </a:lvl3pPr>
            <a:lvl4pPr marL="1828800" lvl="3" indent="-228600" algn="l">
              <a:lnSpc>
                <a:spcPct val="100000"/>
              </a:lnSpc>
              <a:spcBef>
                <a:spcPts val="180"/>
              </a:spcBef>
              <a:spcAft>
                <a:spcPts val="0"/>
              </a:spcAft>
              <a:buSzPts val="630"/>
              <a:buNone/>
              <a:defRPr sz="900"/>
            </a:lvl4pPr>
            <a:lvl5pPr marL="2286000" lvl="4" indent="-228600" algn="l">
              <a:lnSpc>
                <a:spcPct val="100000"/>
              </a:lnSpc>
              <a:spcBef>
                <a:spcPts val="180"/>
              </a:spcBef>
              <a:spcAft>
                <a:spcPts val="0"/>
              </a:spcAft>
              <a:buClr>
                <a:srgbClr val="00509C"/>
              </a:buClr>
              <a:buSzPts val="900"/>
              <a:buNone/>
              <a:defRPr sz="900"/>
            </a:lvl5pPr>
            <a:lvl6pPr marL="2743200" lvl="5" indent="-228600" algn="l">
              <a:lnSpc>
                <a:spcPct val="100000"/>
              </a:lnSpc>
              <a:spcBef>
                <a:spcPts val="180"/>
              </a:spcBef>
              <a:spcAft>
                <a:spcPts val="0"/>
              </a:spcAft>
              <a:buClr>
                <a:srgbClr val="00509C"/>
              </a:buClr>
              <a:buSzPts val="900"/>
              <a:buFont typeface="Helvetica Neue"/>
              <a:buNone/>
              <a:defRPr sz="900"/>
            </a:lvl6pPr>
            <a:lvl7pPr marL="3200400" lvl="6" indent="-228600" algn="l">
              <a:lnSpc>
                <a:spcPct val="100000"/>
              </a:lnSpc>
              <a:spcBef>
                <a:spcPts val="180"/>
              </a:spcBef>
              <a:spcAft>
                <a:spcPts val="0"/>
              </a:spcAft>
              <a:buClr>
                <a:srgbClr val="00509C"/>
              </a:buClr>
              <a:buSzPts val="900"/>
              <a:buFont typeface="Helvetica Neue"/>
              <a:buNone/>
              <a:defRPr sz="900"/>
            </a:lvl7pPr>
            <a:lvl8pPr marL="3657600" lvl="7" indent="-228600" algn="l">
              <a:lnSpc>
                <a:spcPct val="100000"/>
              </a:lnSpc>
              <a:spcBef>
                <a:spcPts val="180"/>
              </a:spcBef>
              <a:spcAft>
                <a:spcPts val="0"/>
              </a:spcAft>
              <a:buClr>
                <a:srgbClr val="00509C"/>
              </a:buClr>
              <a:buSzPts val="900"/>
              <a:buFont typeface="Helvetica Neue"/>
              <a:buNone/>
              <a:defRPr sz="900"/>
            </a:lvl8pPr>
            <a:lvl9pPr marL="4114800" lvl="8" indent="-228600" algn="l">
              <a:lnSpc>
                <a:spcPct val="100000"/>
              </a:lnSpc>
              <a:spcBef>
                <a:spcPts val="180"/>
              </a:spcBef>
              <a:spcAft>
                <a:spcPts val="0"/>
              </a:spcAft>
              <a:buClr>
                <a:srgbClr val="00509C"/>
              </a:buClr>
              <a:buSzPts val="900"/>
              <a:buFont typeface="Helvetica Neue"/>
              <a:buNone/>
              <a:defRPr sz="9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tête de section" type="secHead">
  <p:cSld name="SECTION_HEADER">
    <p:spTree>
      <p:nvGrpSpPr>
        <p:cNvPr id="1" name="Shape 30"/>
        <p:cNvGrpSpPr/>
        <p:nvPr/>
      </p:nvGrpSpPr>
      <p:grpSpPr>
        <a:xfrm>
          <a:off x="0" y="0"/>
          <a:ext cx="0" cy="0"/>
          <a:chOff x="0" y="0"/>
          <a:chExt cx="0" cy="0"/>
        </a:xfrm>
      </p:grpSpPr>
      <p:sp>
        <p:nvSpPr>
          <p:cNvPr id="31" name="Google Shape;31;p45"/>
          <p:cNvSpPr txBox="1">
            <a:spLocks noGrp="1"/>
          </p:cNvSpPr>
          <p:nvPr>
            <p:ph type="title"/>
          </p:nvPr>
        </p:nvSpPr>
        <p:spPr>
          <a:xfrm>
            <a:off x="683568" y="378904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2" name="Google Shape;32;p45"/>
          <p:cNvSpPr txBox="1">
            <a:spLocks noGrp="1"/>
          </p:cNvSpPr>
          <p:nvPr>
            <p:ph type="body" idx="1"/>
          </p:nvPr>
        </p:nvSpPr>
        <p:spPr>
          <a:xfrm>
            <a:off x="683568" y="2276872"/>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600"/>
              <a:buNone/>
              <a:defRPr sz="2000"/>
            </a:lvl1pPr>
            <a:lvl2pPr marL="914400" lvl="1" indent="-228600" algn="l">
              <a:spcBef>
                <a:spcPts val="360"/>
              </a:spcBef>
              <a:spcAft>
                <a:spcPts val="0"/>
              </a:spcAft>
              <a:buSzPts val="1440"/>
              <a:buNone/>
              <a:defRPr sz="1800"/>
            </a:lvl2pPr>
            <a:lvl3pPr marL="1371600" lvl="2" indent="-228600" algn="l">
              <a:spcBef>
                <a:spcPts val="320"/>
              </a:spcBef>
              <a:spcAft>
                <a:spcPts val="0"/>
              </a:spcAft>
              <a:buSzPts val="960"/>
              <a:buNone/>
              <a:defRPr sz="1600"/>
            </a:lvl3pPr>
            <a:lvl4pPr marL="1828800" lvl="3" indent="-228600" algn="l">
              <a:spcBef>
                <a:spcPts val="280"/>
              </a:spcBef>
              <a:spcAft>
                <a:spcPts val="0"/>
              </a:spcAft>
              <a:buSzPts val="980"/>
              <a:buNone/>
              <a:defRPr sz="1400"/>
            </a:lvl4pPr>
            <a:lvl5pPr marL="2286000" lvl="4" indent="-228600" algn="l">
              <a:spcBef>
                <a:spcPts val="280"/>
              </a:spcBef>
              <a:spcAft>
                <a:spcPts val="0"/>
              </a:spcAft>
              <a:buClr>
                <a:srgbClr val="00509C"/>
              </a:buClr>
              <a:buSzPts val="1400"/>
              <a:buNone/>
              <a:defRPr sz="1400"/>
            </a:lvl5pPr>
            <a:lvl6pPr marL="2743200" lvl="5" indent="-228600" algn="l">
              <a:spcBef>
                <a:spcPts val="280"/>
              </a:spcBef>
              <a:spcAft>
                <a:spcPts val="0"/>
              </a:spcAft>
              <a:buClr>
                <a:srgbClr val="00509C"/>
              </a:buClr>
              <a:buSzPts val="1400"/>
              <a:buFont typeface="Helvetica Neue"/>
              <a:buNone/>
              <a:defRPr sz="1400"/>
            </a:lvl6pPr>
            <a:lvl7pPr marL="3200400" lvl="6" indent="-228600" algn="l">
              <a:spcBef>
                <a:spcPts val="280"/>
              </a:spcBef>
              <a:spcAft>
                <a:spcPts val="0"/>
              </a:spcAft>
              <a:buClr>
                <a:srgbClr val="00509C"/>
              </a:buClr>
              <a:buSzPts val="1400"/>
              <a:buFont typeface="Helvetica Neue"/>
              <a:buNone/>
              <a:defRPr sz="1400"/>
            </a:lvl7pPr>
            <a:lvl8pPr marL="3657600" lvl="7" indent="-228600" algn="l">
              <a:spcBef>
                <a:spcPts val="280"/>
              </a:spcBef>
              <a:spcAft>
                <a:spcPts val="0"/>
              </a:spcAft>
              <a:buClr>
                <a:srgbClr val="00509C"/>
              </a:buClr>
              <a:buSzPts val="1400"/>
              <a:buFont typeface="Helvetica Neue"/>
              <a:buNone/>
              <a:defRPr sz="1400"/>
            </a:lvl8pPr>
            <a:lvl9pPr marL="4114800" lvl="8" indent="-228600" algn="l">
              <a:spcBef>
                <a:spcPts val="280"/>
              </a:spcBef>
              <a:spcAft>
                <a:spcPts val="0"/>
              </a:spcAft>
              <a:buClr>
                <a:srgbClr val="00509C"/>
              </a:buClr>
              <a:buSzPts val="1400"/>
              <a:buFont typeface="Helvetica Neue"/>
              <a:buNone/>
              <a:defRPr sz="14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_WITH_CAPTION_TEXT" type="picTx">
  <p:cSld name="PICTURE_WITH_CAPTION_TEXT">
    <p:spTree>
      <p:nvGrpSpPr>
        <p:cNvPr id="1" name="Shape 104"/>
        <p:cNvGrpSpPr/>
        <p:nvPr/>
      </p:nvGrpSpPr>
      <p:grpSpPr>
        <a:xfrm>
          <a:off x="0" y="0"/>
          <a:ext cx="0" cy="0"/>
          <a:chOff x="0" y="0"/>
          <a:chExt cx="0" cy="0"/>
        </a:xfrm>
      </p:grpSpPr>
      <p:sp>
        <p:nvSpPr>
          <p:cNvPr id="105" name="Google Shape;105;p5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06" name="Google Shape;106;p59"/>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rgbClr val="00509C"/>
              </a:buClr>
              <a:buSzPts val="4160"/>
              <a:buFont typeface="Calibri"/>
              <a:buNone/>
              <a:defRPr sz="3200" b="1" i="0" u="none" strike="noStrike" cap="none">
                <a:solidFill>
                  <a:srgbClr val="00509C"/>
                </a:solidFill>
                <a:latin typeface="Calibri"/>
                <a:ea typeface="Calibri"/>
                <a:cs typeface="Calibri"/>
                <a:sym typeface="Calibri"/>
              </a:defRPr>
            </a:lvl1pPr>
            <a:lvl2pPr marR="0" lvl="1" algn="l" rtl="0">
              <a:lnSpc>
                <a:spcPct val="100000"/>
              </a:lnSpc>
              <a:spcBef>
                <a:spcPts val="560"/>
              </a:spcBef>
              <a:spcAft>
                <a:spcPts val="0"/>
              </a:spcAft>
              <a:buClr>
                <a:srgbClr val="7470C5"/>
              </a:buClr>
              <a:buSzPts val="2240"/>
              <a:buFont typeface="Noto Sans Symbols"/>
              <a:buNone/>
              <a:defRPr sz="2800" b="0" i="0" u="none" strike="noStrike" cap="none">
                <a:solidFill>
                  <a:srgbClr val="00509C"/>
                </a:solidFill>
                <a:latin typeface="Calibri"/>
                <a:ea typeface="Calibri"/>
                <a:cs typeface="Calibri"/>
                <a:sym typeface="Calibri"/>
              </a:defRPr>
            </a:lvl2pPr>
            <a:lvl3pPr marR="0" lvl="2" algn="l" rtl="0">
              <a:lnSpc>
                <a:spcPct val="100000"/>
              </a:lnSpc>
              <a:spcBef>
                <a:spcPts val="480"/>
              </a:spcBef>
              <a:spcAft>
                <a:spcPts val="0"/>
              </a:spcAft>
              <a:buClr>
                <a:schemeClr val="lt2"/>
              </a:buClr>
              <a:buSzPts val="1440"/>
              <a:buFont typeface="Noto Sans Symbols"/>
              <a:buNone/>
              <a:defRPr sz="2400" b="0" i="0" u="none" strike="noStrike" cap="none">
                <a:solidFill>
                  <a:srgbClr val="00509C"/>
                </a:solidFill>
                <a:latin typeface="Calibri"/>
                <a:ea typeface="Calibri"/>
                <a:cs typeface="Calibri"/>
                <a:sym typeface="Calibri"/>
              </a:defRPr>
            </a:lvl3pPr>
            <a:lvl4pPr marR="0" lvl="3" algn="l" rtl="0">
              <a:lnSpc>
                <a:spcPct val="100000"/>
              </a:lnSpc>
              <a:spcBef>
                <a:spcPts val="400"/>
              </a:spcBef>
              <a:spcAft>
                <a:spcPts val="0"/>
              </a:spcAft>
              <a:buClr>
                <a:srgbClr val="00509C"/>
              </a:buClr>
              <a:buSzPts val="1400"/>
              <a:buFont typeface="Noto Sans Symbols"/>
              <a:buNone/>
              <a:defRPr sz="2000" b="0" i="0" u="none" strike="noStrike" cap="none">
                <a:solidFill>
                  <a:srgbClr val="00509C"/>
                </a:solidFill>
                <a:latin typeface="Calibri"/>
                <a:ea typeface="Calibri"/>
                <a:cs typeface="Calibri"/>
                <a:sym typeface="Calibri"/>
              </a:defRPr>
            </a:lvl4pPr>
            <a:lvl5pPr marR="0" lvl="4" algn="l" rtl="0">
              <a:lnSpc>
                <a:spcPct val="100000"/>
              </a:lnSpc>
              <a:spcBef>
                <a:spcPts val="400"/>
              </a:spcBef>
              <a:spcAft>
                <a:spcPts val="0"/>
              </a:spcAft>
              <a:buClr>
                <a:srgbClr val="00509C"/>
              </a:buClr>
              <a:buSzPts val="2000"/>
              <a:buFont typeface="Arial"/>
              <a:buNone/>
              <a:defRPr sz="2000" b="0" i="0" u="none" strike="noStrike" cap="none">
                <a:solidFill>
                  <a:srgbClr val="00509C"/>
                </a:solidFill>
                <a:latin typeface="Calibri"/>
                <a:ea typeface="Calibri"/>
                <a:cs typeface="Calibri"/>
                <a:sym typeface="Calibri"/>
              </a:defRPr>
            </a:lvl5pPr>
            <a:lvl6pPr marR="0" lvl="5" algn="l" rtl="0">
              <a:lnSpc>
                <a:spcPct val="100000"/>
              </a:lnSpc>
              <a:spcBef>
                <a:spcPts val="400"/>
              </a:spcBef>
              <a:spcAft>
                <a:spcPts val="0"/>
              </a:spcAft>
              <a:buClr>
                <a:srgbClr val="00509C"/>
              </a:buClr>
              <a:buSzPts val="2000"/>
              <a:buFont typeface="Helvetica Neue"/>
              <a:buNone/>
              <a:defRPr sz="2000" b="0" i="0" u="none" strike="noStrike" cap="none">
                <a:solidFill>
                  <a:srgbClr val="00509C"/>
                </a:solidFill>
                <a:latin typeface="Helvetica Neue"/>
                <a:ea typeface="Helvetica Neue"/>
                <a:cs typeface="Helvetica Neue"/>
                <a:sym typeface="Helvetica Neue"/>
              </a:defRPr>
            </a:lvl6pPr>
            <a:lvl7pPr marR="0" lvl="6" algn="l" rtl="0">
              <a:lnSpc>
                <a:spcPct val="100000"/>
              </a:lnSpc>
              <a:spcBef>
                <a:spcPts val="400"/>
              </a:spcBef>
              <a:spcAft>
                <a:spcPts val="0"/>
              </a:spcAft>
              <a:buClr>
                <a:srgbClr val="00509C"/>
              </a:buClr>
              <a:buSzPts val="2000"/>
              <a:buFont typeface="Helvetica Neue"/>
              <a:buNone/>
              <a:defRPr sz="2000" b="0" i="0" u="none" strike="noStrike" cap="none">
                <a:solidFill>
                  <a:srgbClr val="00509C"/>
                </a:solidFill>
                <a:latin typeface="Helvetica Neue"/>
                <a:ea typeface="Helvetica Neue"/>
                <a:cs typeface="Helvetica Neue"/>
                <a:sym typeface="Helvetica Neue"/>
              </a:defRPr>
            </a:lvl7pPr>
            <a:lvl8pPr marR="0" lvl="7" algn="l" rtl="0">
              <a:lnSpc>
                <a:spcPct val="100000"/>
              </a:lnSpc>
              <a:spcBef>
                <a:spcPts val="400"/>
              </a:spcBef>
              <a:spcAft>
                <a:spcPts val="0"/>
              </a:spcAft>
              <a:buClr>
                <a:srgbClr val="00509C"/>
              </a:buClr>
              <a:buSzPts val="2000"/>
              <a:buFont typeface="Helvetica Neue"/>
              <a:buNone/>
              <a:defRPr sz="2000" b="0" i="0" u="none" strike="noStrike" cap="none">
                <a:solidFill>
                  <a:srgbClr val="00509C"/>
                </a:solidFill>
                <a:latin typeface="Helvetica Neue"/>
                <a:ea typeface="Helvetica Neue"/>
                <a:cs typeface="Helvetica Neue"/>
                <a:sym typeface="Helvetica Neue"/>
              </a:defRPr>
            </a:lvl8pPr>
            <a:lvl9pPr marR="0" lvl="8" algn="l" rtl="0">
              <a:lnSpc>
                <a:spcPct val="100000"/>
              </a:lnSpc>
              <a:spcBef>
                <a:spcPts val="400"/>
              </a:spcBef>
              <a:spcAft>
                <a:spcPts val="0"/>
              </a:spcAft>
              <a:buClr>
                <a:srgbClr val="00509C"/>
              </a:buClr>
              <a:buSzPts val="2000"/>
              <a:buFont typeface="Helvetica Neue"/>
              <a:buNone/>
              <a:defRPr sz="2000" b="0" i="0" u="none" strike="noStrike" cap="none">
                <a:solidFill>
                  <a:srgbClr val="00509C"/>
                </a:solidFill>
                <a:latin typeface="Helvetica Neue"/>
                <a:ea typeface="Helvetica Neue"/>
                <a:cs typeface="Helvetica Neue"/>
                <a:sym typeface="Helvetica Neue"/>
              </a:defRPr>
            </a:lvl9pPr>
          </a:lstStyle>
          <a:p>
            <a:endParaRPr/>
          </a:p>
        </p:txBody>
      </p:sp>
      <p:sp>
        <p:nvSpPr>
          <p:cNvPr id="107" name="Google Shape;107;p5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SzPts val="1820"/>
              <a:buFont typeface="Calibri"/>
              <a:buNone/>
              <a:defRPr sz="1400"/>
            </a:lvl1pPr>
            <a:lvl2pPr marL="914400" lvl="1" indent="-228600" algn="l">
              <a:lnSpc>
                <a:spcPct val="100000"/>
              </a:lnSpc>
              <a:spcBef>
                <a:spcPts val="240"/>
              </a:spcBef>
              <a:spcAft>
                <a:spcPts val="0"/>
              </a:spcAft>
              <a:buSzPts val="960"/>
              <a:buNone/>
              <a:defRPr sz="1200"/>
            </a:lvl2pPr>
            <a:lvl3pPr marL="1371600" lvl="2" indent="-228600" algn="l">
              <a:lnSpc>
                <a:spcPct val="100000"/>
              </a:lnSpc>
              <a:spcBef>
                <a:spcPts val="200"/>
              </a:spcBef>
              <a:spcAft>
                <a:spcPts val="0"/>
              </a:spcAft>
              <a:buSzPts val="600"/>
              <a:buNone/>
              <a:defRPr sz="1000"/>
            </a:lvl3pPr>
            <a:lvl4pPr marL="1828800" lvl="3" indent="-228600" algn="l">
              <a:lnSpc>
                <a:spcPct val="100000"/>
              </a:lnSpc>
              <a:spcBef>
                <a:spcPts val="180"/>
              </a:spcBef>
              <a:spcAft>
                <a:spcPts val="0"/>
              </a:spcAft>
              <a:buSzPts val="630"/>
              <a:buNone/>
              <a:defRPr sz="900"/>
            </a:lvl4pPr>
            <a:lvl5pPr marL="2286000" lvl="4" indent="-228600" algn="l">
              <a:lnSpc>
                <a:spcPct val="100000"/>
              </a:lnSpc>
              <a:spcBef>
                <a:spcPts val="180"/>
              </a:spcBef>
              <a:spcAft>
                <a:spcPts val="0"/>
              </a:spcAft>
              <a:buClr>
                <a:srgbClr val="00509C"/>
              </a:buClr>
              <a:buSzPts val="900"/>
              <a:buNone/>
              <a:defRPr sz="900"/>
            </a:lvl5pPr>
            <a:lvl6pPr marL="2743200" lvl="5" indent="-228600" algn="l">
              <a:lnSpc>
                <a:spcPct val="100000"/>
              </a:lnSpc>
              <a:spcBef>
                <a:spcPts val="180"/>
              </a:spcBef>
              <a:spcAft>
                <a:spcPts val="0"/>
              </a:spcAft>
              <a:buClr>
                <a:srgbClr val="00509C"/>
              </a:buClr>
              <a:buSzPts val="900"/>
              <a:buFont typeface="Helvetica Neue"/>
              <a:buNone/>
              <a:defRPr sz="900"/>
            </a:lvl6pPr>
            <a:lvl7pPr marL="3200400" lvl="6" indent="-228600" algn="l">
              <a:lnSpc>
                <a:spcPct val="100000"/>
              </a:lnSpc>
              <a:spcBef>
                <a:spcPts val="180"/>
              </a:spcBef>
              <a:spcAft>
                <a:spcPts val="0"/>
              </a:spcAft>
              <a:buClr>
                <a:srgbClr val="00509C"/>
              </a:buClr>
              <a:buSzPts val="900"/>
              <a:buFont typeface="Helvetica Neue"/>
              <a:buNone/>
              <a:defRPr sz="900"/>
            </a:lvl7pPr>
            <a:lvl8pPr marL="3657600" lvl="7" indent="-228600" algn="l">
              <a:lnSpc>
                <a:spcPct val="100000"/>
              </a:lnSpc>
              <a:spcBef>
                <a:spcPts val="180"/>
              </a:spcBef>
              <a:spcAft>
                <a:spcPts val="0"/>
              </a:spcAft>
              <a:buClr>
                <a:srgbClr val="00509C"/>
              </a:buClr>
              <a:buSzPts val="900"/>
              <a:buFont typeface="Helvetica Neue"/>
              <a:buNone/>
              <a:defRPr sz="900"/>
            </a:lvl8pPr>
            <a:lvl9pPr marL="4114800" lvl="8" indent="-228600" algn="l">
              <a:lnSpc>
                <a:spcPct val="100000"/>
              </a:lnSpc>
              <a:spcBef>
                <a:spcPts val="180"/>
              </a:spcBef>
              <a:spcAft>
                <a:spcPts val="0"/>
              </a:spcAft>
              <a:buClr>
                <a:srgbClr val="00509C"/>
              </a:buClr>
              <a:buSzPts val="900"/>
              <a:buFont typeface="Helvetica Neue"/>
              <a:buNone/>
              <a:defRPr sz="9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_TEXT" type="vertTx">
  <p:cSld name="VERTICAL_TEXT">
    <p:spTree>
      <p:nvGrpSpPr>
        <p:cNvPr id="1" name="Shape 108"/>
        <p:cNvGrpSpPr/>
        <p:nvPr/>
      </p:nvGrpSpPr>
      <p:grpSpPr>
        <a:xfrm>
          <a:off x="0" y="0"/>
          <a:ext cx="0" cy="0"/>
          <a:chOff x="0" y="0"/>
          <a:chExt cx="0" cy="0"/>
        </a:xfrm>
      </p:grpSpPr>
      <p:sp>
        <p:nvSpPr>
          <p:cNvPr id="109" name="Google Shape;109;p60"/>
          <p:cNvSpPr txBox="1">
            <a:spLocks noGrp="1"/>
          </p:cNvSpPr>
          <p:nvPr>
            <p:ph type="title"/>
          </p:nvPr>
        </p:nvSpPr>
        <p:spPr>
          <a:xfrm>
            <a:off x="685800" y="0"/>
            <a:ext cx="7270576" cy="69269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10" name="Google Shape;110;p60"/>
          <p:cNvSpPr txBox="1">
            <a:spLocks noGrp="1"/>
          </p:cNvSpPr>
          <p:nvPr>
            <p:ph type="body" idx="1"/>
          </p:nvPr>
        </p:nvSpPr>
        <p:spPr>
          <a:xfrm rot="5400000">
            <a:off x="2514600" y="-304800"/>
            <a:ext cx="4114800" cy="7772400"/>
          </a:xfrm>
          <a:prstGeom prst="rect">
            <a:avLst/>
          </a:prstGeom>
          <a:noFill/>
          <a:ln>
            <a:noFill/>
          </a:ln>
        </p:spPr>
        <p:txBody>
          <a:bodyPr spcFirstLastPara="1" wrap="square" lIns="91425" tIns="45700" rIns="91425" bIns="45700" anchor="t" anchorCtr="0">
            <a:noAutofit/>
          </a:bodyPr>
          <a:lstStyle>
            <a:lvl1pPr marL="457200" lvl="0" indent="-377190" algn="l">
              <a:lnSpc>
                <a:spcPct val="100000"/>
              </a:lnSpc>
              <a:spcBef>
                <a:spcPts val="360"/>
              </a:spcBef>
              <a:spcAft>
                <a:spcPts val="0"/>
              </a:spcAft>
              <a:buSzPts val="2340"/>
              <a:buChar char="•"/>
              <a:defRPr/>
            </a:lvl1pPr>
            <a:lvl2pPr marL="914400" lvl="1" indent="-320040" algn="l">
              <a:lnSpc>
                <a:spcPct val="100000"/>
              </a:lnSpc>
              <a:spcBef>
                <a:spcPts val="360"/>
              </a:spcBef>
              <a:spcAft>
                <a:spcPts val="0"/>
              </a:spcAft>
              <a:buSzPts val="1440"/>
              <a:buChar char="◆"/>
              <a:defRPr/>
            </a:lvl2pPr>
            <a:lvl3pPr marL="1371600" lvl="2" indent="-297180" algn="l">
              <a:lnSpc>
                <a:spcPct val="100000"/>
              </a:lnSpc>
              <a:spcBef>
                <a:spcPts val="360"/>
              </a:spcBef>
              <a:spcAft>
                <a:spcPts val="0"/>
              </a:spcAft>
              <a:buSzPts val="1080"/>
              <a:buChar char="◆"/>
              <a:defRPr/>
            </a:lvl3pPr>
            <a:lvl4pPr marL="1828800" lvl="3" indent="-308610" algn="l">
              <a:lnSpc>
                <a:spcPct val="100000"/>
              </a:lnSpc>
              <a:spcBef>
                <a:spcPts val="360"/>
              </a:spcBef>
              <a:spcAft>
                <a:spcPts val="0"/>
              </a:spcAft>
              <a:buSzPts val="1260"/>
              <a:buChar char="✔"/>
              <a:defRPr/>
            </a:lvl4pPr>
            <a:lvl5pPr marL="2286000" lvl="4" indent="-342900" algn="l">
              <a:lnSpc>
                <a:spcPct val="100000"/>
              </a:lnSpc>
              <a:spcBef>
                <a:spcPts val="360"/>
              </a:spcBef>
              <a:spcAft>
                <a:spcPts val="0"/>
              </a:spcAft>
              <a:buClr>
                <a:srgbClr val="00509C"/>
              </a:buClr>
              <a:buSzPts val="1800"/>
              <a:buChar char="•"/>
              <a:defRPr/>
            </a:lvl5pPr>
            <a:lvl6pPr marL="2743200" lvl="5" indent="-228600" algn="l">
              <a:lnSpc>
                <a:spcPct val="100000"/>
              </a:lnSpc>
              <a:spcBef>
                <a:spcPts val="360"/>
              </a:spcBef>
              <a:spcAft>
                <a:spcPts val="0"/>
              </a:spcAft>
              <a:buSzPts val="1400"/>
              <a:buNone/>
              <a:defRPr/>
            </a:lvl6pPr>
            <a:lvl7pPr marL="3200400" lvl="6" indent="-228600" algn="l">
              <a:lnSpc>
                <a:spcPct val="100000"/>
              </a:lnSpc>
              <a:spcBef>
                <a:spcPts val="360"/>
              </a:spcBef>
              <a:spcAft>
                <a:spcPts val="0"/>
              </a:spcAft>
              <a:buSzPts val="1400"/>
              <a:buNone/>
              <a:defRPr/>
            </a:lvl7pPr>
            <a:lvl8pPr marL="3657600" lvl="7" indent="-228600" algn="l">
              <a:lnSpc>
                <a:spcPct val="100000"/>
              </a:lnSpc>
              <a:spcBef>
                <a:spcPts val="360"/>
              </a:spcBef>
              <a:spcAft>
                <a:spcPts val="0"/>
              </a:spcAft>
              <a:buSzPts val="1400"/>
              <a:buNone/>
              <a:defRPr/>
            </a:lvl8pPr>
            <a:lvl9pPr marL="4114800" lvl="8" indent="-228600" algn="l">
              <a:lnSpc>
                <a:spcPct val="100000"/>
              </a:lnSpc>
              <a:spcBef>
                <a:spcPts val="36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_TITLE_AND_VERTICAL_TEXT" type="vertTitleAndTx">
  <p:cSld name="VERTICAL_TITLE_AND_VERTICAL_TEXT">
    <p:spTree>
      <p:nvGrpSpPr>
        <p:cNvPr id="1" name="Shape 111"/>
        <p:cNvGrpSpPr/>
        <p:nvPr/>
      </p:nvGrpSpPr>
      <p:grpSpPr>
        <a:xfrm>
          <a:off x="0" y="0"/>
          <a:ext cx="0" cy="0"/>
          <a:chOff x="0" y="0"/>
          <a:chExt cx="0" cy="0"/>
        </a:xfrm>
      </p:grpSpPr>
      <p:sp>
        <p:nvSpPr>
          <p:cNvPr id="112" name="Google Shape;112;p61"/>
          <p:cNvSpPr txBox="1">
            <a:spLocks noGrp="1"/>
          </p:cNvSpPr>
          <p:nvPr>
            <p:ph type="title"/>
          </p:nvPr>
        </p:nvSpPr>
        <p:spPr>
          <a:xfrm rot="5400000">
            <a:off x="4438650" y="2076450"/>
            <a:ext cx="6096000" cy="1943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13" name="Google Shape;113;p61"/>
          <p:cNvSpPr txBox="1">
            <a:spLocks noGrp="1"/>
          </p:cNvSpPr>
          <p:nvPr>
            <p:ph type="body" idx="1"/>
          </p:nvPr>
        </p:nvSpPr>
        <p:spPr>
          <a:xfrm rot="5400000">
            <a:off x="476250" y="209550"/>
            <a:ext cx="6096000" cy="5676900"/>
          </a:xfrm>
          <a:prstGeom prst="rect">
            <a:avLst/>
          </a:prstGeom>
          <a:noFill/>
          <a:ln>
            <a:noFill/>
          </a:ln>
        </p:spPr>
        <p:txBody>
          <a:bodyPr spcFirstLastPara="1" wrap="square" lIns="91425" tIns="45700" rIns="91425" bIns="45700" anchor="t" anchorCtr="0">
            <a:noAutofit/>
          </a:bodyPr>
          <a:lstStyle>
            <a:lvl1pPr marL="457200" lvl="0" indent="-377190" algn="l">
              <a:lnSpc>
                <a:spcPct val="100000"/>
              </a:lnSpc>
              <a:spcBef>
                <a:spcPts val="360"/>
              </a:spcBef>
              <a:spcAft>
                <a:spcPts val="0"/>
              </a:spcAft>
              <a:buSzPts val="2340"/>
              <a:buChar char="•"/>
              <a:defRPr/>
            </a:lvl1pPr>
            <a:lvl2pPr marL="914400" lvl="1" indent="-320040" algn="l">
              <a:lnSpc>
                <a:spcPct val="100000"/>
              </a:lnSpc>
              <a:spcBef>
                <a:spcPts val="360"/>
              </a:spcBef>
              <a:spcAft>
                <a:spcPts val="0"/>
              </a:spcAft>
              <a:buSzPts val="1440"/>
              <a:buChar char="◆"/>
              <a:defRPr/>
            </a:lvl2pPr>
            <a:lvl3pPr marL="1371600" lvl="2" indent="-297180" algn="l">
              <a:lnSpc>
                <a:spcPct val="100000"/>
              </a:lnSpc>
              <a:spcBef>
                <a:spcPts val="360"/>
              </a:spcBef>
              <a:spcAft>
                <a:spcPts val="0"/>
              </a:spcAft>
              <a:buSzPts val="1080"/>
              <a:buChar char="◆"/>
              <a:defRPr/>
            </a:lvl3pPr>
            <a:lvl4pPr marL="1828800" lvl="3" indent="-308610" algn="l">
              <a:lnSpc>
                <a:spcPct val="100000"/>
              </a:lnSpc>
              <a:spcBef>
                <a:spcPts val="360"/>
              </a:spcBef>
              <a:spcAft>
                <a:spcPts val="0"/>
              </a:spcAft>
              <a:buSzPts val="1260"/>
              <a:buChar char="✔"/>
              <a:defRPr/>
            </a:lvl4pPr>
            <a:lvl5pPr marL="2286000" lvl="4" indent="-342900" algn="l">
              <a:lnSpc>
                <a:spcPct val="100000"/>
              </a:lnSpc>
              <a:spcBef>
                <a:spcPts val="360"/>
              </a:spcBef>
              <a:spcAft>
                <a:spcPts val="0"/>
              </a:spcAft>
              <a:buClr>
                <a:srgbClr val="00509C"/>
              </a:buClr>
              <a:buSzPts val="1800"/>
              <a:buChar char="•"/>
              <a:defRPr/>
            </a:lvl5pPr>
            <a:lvl6pPr marL="2743200" lvl="5" indent="-228600" algn="l">
              <a:lnSpc>
                <a:spcPct val="100000"/>
              </a:lnSpc>
              <a:spcBef>
                <a:spcPts val="360"/>
              </a:spcBef>
              <a:spcAft>
                <a:spcPts val="0"/>
              </a:spcAft>
              <a:buSzPts val="1400"/>
              <a:buNone/>
              <a:defRPr/>
            </a:lvl6pPr>
            <a:lvl7pPr marL="3200400" lvl="6" indent="-228600" algn="l">
              <a:lnSpc>
                <a:spcPct val="100000"/>
              </a:lnSpc>
              <a:spcBef>
                <a:spcPts val="360"/>
              </a:spcBef>
              <a:spcAft>
                <a:spcPts val="0"/>
              </a:spcAft>
              <a:buSzPts val="1400"/>
              <a:buNone/>
              <a:defRPr/>
            </a:lvl7pPr>
            <a:lvl8pPr marL="3657600" lvl="7" indent="-228600" algn="l">
              <a:lnSpc>
                <a:spcPct val="100000"/>
              </a:lnSpc>
              <a:spcBef>
                <a:spcPts val="360"/>
              </a:spcBef>
              <a:spcAft>
                <a:spcPts val="0"/>
              </a:spcAft>
              <a:buSzPts val="1400"/>
              <a:buNone/>
              <a:defRPr/>
            </a:lvl8pPr>
            <a:lvl9pPr marL="4114800" lvl="8" indent="-228600" algn="l">
              <a:lnSpc>
                <a:spcPct val="100000"/>
              </a:lnSpc>
              <a:spcBef>
                <a:spcPts val="36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_Titre et contenu beige">
  <p:cSld name="3_Titre et contenu beige">
    <p:bg>
      <p:bgPr>
        <a:blipFill>
          <a:blip r:embed="rId2">
            <a:alphaModFix/>
          </a:blip>
          <a:stretch>
            <a:fillRect/>
          </a:stretch>
        </a:blipFill>
        <a:effectLst/>
      </p:bgPr>
    </p:bg>
    <p:spTree>
      <p:nvGrpSpPr>
        <p:cNvPr id="1" name="Shape 114"/>
        <p:cNvGrpSpPr/>
        <p:nvPr/>
      </p:nvGrpSpPr>
      <p:grpSpPr>
        <a:xfrm>
          <a:off x="0" y="0"/>
          <a:ext cx="0" cy="0"/>
          <a:chOff x="0" y="0"/>
          <a:chExt cx="0" cy="0"/>
        </a:xfrm>
      </p:grpSpPr>
      <p:sp>
        <p:nvSpPr>
          <p:cNvPr id="115" name="Google Shape;115;p62"/>
          <p:cNvSpPr txBox="1">
            <a:spLocks noGrp="1"/>
          </p:cNvSpPr>
          <p:nvPr>
            <p:ph type="body" idx="1"/>
          </p:nvPr>
        </p:nvSpPr>
        <p:spPr>
          <a:xfrm>
            <a:off x="628630" y="1302964"/>
            <a:ext cx="7891363" cy="506167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70"/>
              </a:spcBef>
              <a:spcAft>
                <a:spcPts val="0"/>
              </a:spcAft>
              <a:buSzPts val="1350"/>
              <a:buFont typeface="Helvetica Neue"/>
              <a:buNone/>
              <a:defRPr sz="1350">
                <a:solidFill>
                  <a:srgbClr val="424242"/>
                </a:solidFill>
                <a:latin typeface="Helvetica Neue"/>
                <a:ea typeface="Helvetica Neue"/>
                <a:cs typeface="Helvetica Neue"/>
                <a:sym typeface="Helvetica Neue"/>
              </a:defRPr>
            </a:lvl1pPr>
            <a:lvl2pPr marL="914400" lvl="1" indent="-228600" algn="l">
              <a:lnSpc>
                <a:spcPct val="100000"/>
              </a:lnSpc>
              <a:spcBef>
                <a:spcPts val="270"/>
              </a:spcBef>
              <a:spcAft>
                <a:spcPts val="0"/>
              </a:spcAft>
              <a:buClr>
                <a:schemeClr val="accent6"/>
              </a:buClr>
              <a:buSzPts val="1080"/>
              <a:buFont typeface="Helvetica Neue"/>
              <a:buNone/>
              <a:defRPr sz="1350">
                <a:solidFill>
                  <a:srgbClr val="424242"/>
                </a:solidFill>
                <a:latin typeface="Helvetica Neue"/>
                <a:ea typeface="Helvetica Neue"/>
                <a:cs typeface="Helvetica Neue"/>
                <a:sym typeface="Helvetica Neue"/>
              </a:defRPr>
            </a:lvl2pPr>
            <a:lvl3pPr marL="1371600" lvl="2" indent="-228600" algn="l">
              <a:lnSpc>
                <a:spcPct val="100000"/>
              </a:lnSpc>
              <a:spcBef>
                <a:spcPts val="240"/>
              </a:spcBef>
              <a:spcAft>
                <a:spcPts val="0"/>
              </a:spcAft>
              <a:buClr>
                <a:schemeClr val="accent6"/>
              </a:buClr>
              <a:buSzPts val="720"/>
              <a:buFont typeface="Helvetica Neue"/>
              <a:buNone/>
              <a:defRPr sz="1200">
                <a:solidFill>
                  <a:srgbClr val="424242"/>
                </a:solidFill>
                <a:latin typeface="Helvetica Neue"/>
                <a:ea typeface="Helvetica Neue"/>
                <a:cs typeface="Helvetica Neue"/>
                <a:sym typeface="Helvetica Neue"/>
              </a:defRPr>
            </a:lvl3pPr>
            <a:lvl4pPr marL="1828800" lvl="3" indent="-228600" algn="l">
              <a:lnSpc>
                <a:spcPct val="100000"/>
              </a:lnSpc>
              <a:spcBef>
                <a:spcPts val="210"/>
              </a:spcBef>
              <a:spcAft>
                <a:spcPts val="0"/>
              </a:spcAft>
              <a:buClr>
                <a:schemeClr val="accent6"/>
              </a:buClr>
              <a:buSzPts val="735"/>
              <a:buFont typeface="Helvetica Neue"/>
              <a:buNone/>
              <a:defRPr sz="1050">
                <a:solidFill>
                  <a:srgbClr val="424242"/>
                </a:solidFill>
                <a:latin typeface="Helvetica Neue"/>
                <a:ea typeface="Helvetica Neue"/>
                <a:cs typeface="Helvetica Neue"/>
                <a:sym typeface="Helvetica Neue"/>
              </a:defRPr>
            </a:lvl4pPr>
            <a:lvl5pPr marL="2286000" lvl="4" indent="-228600" algn="l">
              <a:lnSpc>
                <a:spcPct val="100000"/>
              </a:lnSpc>
              <a:spcBef>
                <a:spcPts val="180"/>
              </a:spcBef>
              <a:spcAft>
                <a:spcPts val="0"/>
              </a:spcAft>
              <a:buClr>
                <a:schemeClr val="accent6"/>
              </a:buClr>
              <a:buSzPts val="900"/>
              <a:buFont typeface="Helvetica Neue"/>
              <a:buNone/>
              <a:defRPr sz="900">
                <a:solidFill>
                  <a:srgbClr val="424242"/>
                </a:solidFill>
                <a:latin typeface="Helvetica Neue"/>
                <a:ea typeface="Helvetica Neue"/>
                <a:cs typeface="Helvetica Neue"/>
                <a:sym typeface="Helvetica Neue"/>
              </a:defRPr>
            </a:lvl5pPr>
            <a:lvl6pPr marL="2743200" lvl="5" indent="-228600" algn="l">
              <a:lnSpc>
                <a:spcPct val="100000"/>
              </a:lnSpc>
              <a:spcBef>
                <a:spcPts val="360"/>
              </a:spcBef>
              <a:spcAft>
                <a:spcPts val="0"/>
              </a:spcAft>
              <a:buSzPts val="1400"/>
              <a:buNone/>
              <a:defRPr/>
            </a:lvl6pPr>
            <a:lvl7pPr marL="3200400" lvl="6" indent="-228600" algn="l">
              <a:lnSpc>
                <a:spcPct val="100000"/>
              </a:lnSpc>
              <a:spcBef>
                <a:spcPts val="360"/>
              </a:spcBef>
              <a:spcAft>
                <a:spcPts val="0"/>
              </a:spcAft>
              <a:buSzPts val="1400"/>
              <a:buNone/>
              <a:defRPr/>
            </a:lvl7pPr>
            <a:lvl8pPr marL="3657600" lvl="7" indent="-228600" algn="l">
              <a:lnSpc>
                <a:spcPct val="100000"/>
              </a:lnSpc>
              <a:spcBef>
                <a:spcPts val="360"/>
              </a:spcBef>
              <a:spcAft>
                <a:spcPts val="0"/>
              </a:spcAft>
              <a:buSzPts val="1400"/>
              <a:buNone/>
              <a:defRPr/>
            </a:lvl8pPr>
            <a:lvl9pPr marL="4114800" lvl="8" indent="-228600" algn="l">
              <a:lnSpc>
                <a:spcPct val="100000"/>
              </a:lnSpc>
              <a:spcBef>
                <a:spcPts val="360"/>
              </a:spcBef>
              <a:spcAft>
                <a:spcPts val="0"/>
              </a:spcAft>
              <a:buSzPts val="1400"/>
              <a:buNone/>
              <a:defRPr/>
            </a:lvl9pPr>
          </a:lstStyle>
          <a:p>
            <a:endParaRPr/>
          </a:p>
        </p:txBody>
      </p:sp>
      <p:sp>
        <p:nvSpPr>
          <p:cNvPr id="116" name="Google Shape;116;p62"/>
          <p:cNvSpPr txBox="1">
            <a:spLocks noGrp="1"/>
          </p:cNvSpPr>
          <p:nvPr>
            <p:ph type="title"/>
          </p:nvPr>
        </p:nvSpPr>
        <p:spPr>
          <a:xfrm>
            <a:off x="628630" y="98100"/>
            <a:ext cx="7891363" cy="73503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2100">
                <a:solidFill>
                  <a:schemeClr val="lt1"/>
                </a:solidFill>
                <a:latin typeface="Ubuntu"/>
                <a:ea typeface="Ubuntu"/>
                <a:cs typeface="Ubuntu"/>
                <a:sym typeface="Ubuntu"/>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_Chapitre_3_beige 2 colonnes">
  <p:cSld name="3_Chapitre_3_beige 2 colonnes">
    <p:bg>
      <p:bgPr>
        <a:blipFill>
          <a:blip r:embed="rId2">
            <a:alphaModFix/>
          </a:blip>
          <a:stretch>
            <a:fillRect/>
          </a:stretch>
        </a:blipFill>
        <a:effectLst/>
      </p:bgPr>
    </p:bg>
    <p:spTree>
      <p:nvGrpSpPr>
        <p:cNvPr id="1" name="Shape 117"/>
        <p:cNvGrpSpPr/>
        <p:nvPr/>
      </p:nvGrpSpPr>
      <p:grpSpPr>
        <a:xfrm>
          <a:off x="0" y="0"/>
          <a:ext cx="0" cy="0"/>
          <a:chOff x="0" y="0"/>
          <a:chExt cx="0" cy="0"/>
        </a:xfrm>
      </p:grpSpPr>
      <p:sp>
        <p:nvSpPr>
          <p:cNvPr id="118" name="Google Shape;118;p63"/>
          <p:cNvSpPr txBox="1">
            <a:spLocks noGrp="1"/>
          </p:cNvSpPr>
          <p:nvPr>
            <p:ph type="body" idx="1"/>
          </p:nvPr>
        </p:nvSpPr>
        <p:spPr>
          <a:xfrm>
            <a:off x="628630" y="1358804"/>
            <a:ext cx="3884105" cy="5057496"/>
          </a:xfrm>
          <a:prstGeom prst="rect">
            <a:avLst/>
          </a:prstGeom>
          <a:noFill/>
          <a:ln>
            <a:noFill/>
          </a:ln>
        </p:spPr>
        <p:txBody>
          <a:bodyPr spcFirstLastPara="1" wrap="square" lIns="91425" tIns="45700" rIns="91425" bIns="45700" anchor="t" anchorCtr="0">
            <a:noAutofit/>
          </a:bodyPr>
          <a:lstStyle>
            <a:lvl1pPr marL="457200" lvl="0" indent="-327660" algn="l">
              <a:lnSpc>
                <a:spcPct val="100000"/>
              </a:lnSpc>
              <a:spcBef>
                <a:spcPts val="240"/>
              </a:spcBef>
              <a:spcAft>
                <a:spcPts val="0"/>
              </a:spcAft>
              <a:buClr>
                <a:schemeClr val="accent6"/>
              </a:buClr>
              <a:buSzPts val="1560"/>
              <a:buFont typeface="Helvetica Neue"/>
              <a:buChar char="•"/>
              <a:defRPr sz="1200">
                <a:solidFill>
                  <a:srgbClr val="424242"/>
                </a:solidFill>
                <a:latin typeface="Helvetica Neue"/>
                <a:ea typeface="Helvetica Neue"/>
                <a:cs typeface="Helvetica Neue"/>
                <a:sym typeface="Helvetica Neue"/>
              </a:defRPr>
            </a:lvl1pPr>
            <a:lvl2pPr marL="914400" lvl="1" indent="-289560" algn="l">
              <a:lnSpc>
                <a:spcPct val="100000"/>
              </a:lnSpc>
              <a:spcBef>
                <a:spcPts val="240"/>
              </a:spcBef>
              <a:spcAft>
                <a:spcPts val="0"/>
              </a:spcAft>
              <a:buClr>
                <a:schemeClr val="accent6"/>
              </a:buClr>
              <a:buSzPts val="960"/>
              <a:buChar char="◆"/>
              <a:defRPr sz="1200">
                <a:solidFill>
                  <a:srgbClr val="424242"/>
                </a:solidFill>
                <a:latin typeface="Helvetica Neue"/>
                <a:ea typeface="Helvetica Neue"/>
                <a:cs typeface="Helvetica Neue"/>
                <a:sym typeface="Helvetica Neue"/>
              </a:defRPr>
            </a:lvl2pPr>
            <a:lvl3pPr marL="1371600" lvl="2" indent="-268605" algn="l">
              <a:lnSpc>
                <a:spcPct val="100000"/>
              </a:lnSpc>
              <a:spcBef>
                <a:spcPts val="210"/>
              </a:spcBef>
              <a:spcAft>
                <a:spcPts val="0"/>
              </a:spcAft>
              <a:buClr>
                <a:schemeClr val="accent6"/>
              </a:buClr>
              <a:buSzPts val="630"/>
              <a:buChar char="◆"/>
              <a:defRPr sz="1050">
                <a:solidFill>
                  <a:srgbClr val="424242"/>
                </a:solidFill>
                <a:latin typeface="Helvetica Neue"/>
                <a:ea typeface="Helvetica Neue"/>
                <a:cs typeface="Helvetica Neue"/>
                <a:sym typeface="Helvetica Neue"/>
              </a:defRPr>
            </a:lvl3pPr>
            <a:lvl4pPr marL="1828800" lvl="3" indent="-268605" algn="l">
              <a:lnSpc>
                <a:spcPct val="100000"/>
              </a:lnSpc>
              <a:spcBef>
                <a:spcPts val="180"/>
              </a:spcBef>
              <a:spcAft>
                <a:spcPts val="0"/>
              </a:spcAft>
              <a:buClr>
                <a:schemeClr val="accent6"/>
              </a:buClr>
              <a:buSzPts val="630"/>
              <a:buChar char="✔"/>
              <a:defRPr sz="900">
                <a:solidFill>
                  <a:srgbClr val="424242"/>
                </a:solidFill>
                <a:latin typeface="Helvetica Neue"/>
                <a:ea typeface="Helvetica Neue"/>
                <a:cs typeface="Helvetica Neue"/>
                <a:sym typeface="Helvetica Neue"/>
              </a:defRPr>
            </a:lvl4pPr>
            <a:lvl5pPr marL="2286000" lvl="4" indent="-276225" algn="l">
              <a:lnSpc>
                <a:spcPct val="100000"/>
              </a:lnSpc>
              <a:spcBef>
                <a:spcPts val="150"/>
              </a:spcBef>
              <a:spcAft>
                <a:spcPts val="0"/>
              </a:spcAft>
              <a:buClr>
                <a:schemeClr val="accent6"/>
              </a:buClr>
              <a:buSzPts val="750"/>
              <a:buChar char="•"/>
              <a:defRPr sz="750">
                <a:solidFill>
                  <a:srgbClr val="424242"/>
                </a:solidFill>
                <a:latin typeface="Helvetica Neue"/>
                <a:ea typeface="Helvetica Neue"/>
                <a:cs typeface="Helvetica Neue"/>
                <a:sym typeface="Helvetica Neue"/>
              </a:defRPr>
            </a:lvl5pPr>
            <a:lvl6pPr marL="2743200" lvl="5" indent="-228600" algn="l">
              <a:lnSpc>
                <a:spcPct val="100000"/>
              </a:lnSpc>
              <a:spcBef>
                <a:spcPts val="270"/>
              </a:spcBef>
              <a:spcAft>
                <a:spcPts val="0"/>
              </a:spcAft>
              <a:buSzPts val="1400"/>
              <a:buNone/>
              <a:defRPr sz="1350"/>
            </a:lvl6pPr>
            <a:lvl7pPr marL="3200400" lvl="6" indent="-228600" algn="l">
              <a:lnSpc>
                <a:spcPct val="100000"/>
              </a:lnSpc>
              <a:spcBef>
                <a:spcPts val="270"/>
              </a:spcBef>
              <a:spcAft>
                <a:spcPts val="0"/>
              </a:spcAft>
              <a:buSzPts val="1400"/>
              <a:buNone/>
              <a:defRPr sz="1350"/>
            </a:lvl7pPr>
            <a:lvl8pPr marL="3657600" lvl="7" indent="-228600" algn="l">
              <a:lnSpc>
                <a:spcPct val="100000"/>
              </a:lnSpc>
              <a:spcBef>
                <a:spcPts val="270"/>
              </a:spcBef>
              <a:spcAft>
                <a:spcPts val="0"/>
              </a:spcAft>
              <a:buSzPts val="1400"/>
              <a:buNone/>
              <a:defRPr sz="1350"/>
            </a:lvl8pPr>
            <a:lvl9pPr marL="4114800" lvl="8" indent="-228600" algn="l">
              <a:lnSpc>
                <a:spcPct val="100000"/>
              </a:lnSpc>
              <a:spcBef>
                <a:spcPts val="270"/>
              </a:spcBef>
              <a:spcAft>
                <a:spcPts val="0"/>
              </a:spcAft>
              <a:buSzPts val="1400"/>
              <a:buNone/>
              <a:defRPr sz="1350"/>
            </a:lvl9pPr>
          </a:lstStyle>
          <a:p>
            <a:endParaRPr/>
          </a:p>
        </p:txBody>
      </p:sp>
      <p:sp>
        <p:nvSpPr>
          <p:cNvPr id="119" name="Google Shape;119;p63"/>
          <p:cNvSpPr txBox="1">
            <a:spLocks noGrp="1"/>
          </p:cNvSpPr>
          <p:nvPr>
            <p:ph type="body" idx="2"/>
          </p:nvPr>
        </p:nvSpPr>
        <p:spPr>
          <a:xfrm>
            <a:off x="4656668" y="1358804"/>
            <a:ext cx="3950619" cy="5057496"/>
          </a:xfrm>
          <a:prstGeom prst="rect">
            <a:avLst/>
          </a:prstGeom>
          <a:noFill/>
          <a:ln>
            <a:noFill/>
          </a:ln>
        </p:spPr>
        <p:txBody>
          <a:bodyPr spcFirstLastPara="1" wrap="square" lIns="91425" tIns="45700" rIns="91425" bIns="45700" anchor="t" anchorCtr="0">
            <a:noAutofit/>
          </a:bodyPr>
          <a:lstStyle>
            <a:lvl1pPr marL="457200" lvl="0" indent="-327660" algn="l">
              <a:lnSpc>
                <a:spcPct val="100000"/>
              </a:lnSpc>
              <a:spcBef>
                <a:spcPts val="240"/>
              </a:spcBef>
              <a:spcAft>
                <a:spcPts val="0"/>
              </a:spcAft>
              <a:buClr>
                <a:schemeClr val="accent6"/>
              </a:buClr>
              <a:buSzPts val="1560"/>
              <a:buFont typeface="Helvetica Neue"/>
              <a:buChar char="•"/>
              <a:defRPr sz="1200">
                <a:solidFill>
                  <a:srgbClr val="424242"/>
                </a:solidFill>
                <a:latin typeface="Helvetica Neue"/>
                <a:ea typeface="Helvetica Neue"/>
                <a:cs typeface="Helvetica Neue"/>
                <a:sym typeface="Helvetica Neue"/>
              </a:defRPr>
            </a:lvl1pPr>
            <a:lvl2pPr marL="914400" lvl="1" indent="-289560" algn="l">
              <a:lnSpc>
                <a:spcPct val="100000"/>
              </a:lnSpc>
              <a:spcBef>
                <a:spcPts val="240"/>
              </a:spcBef>
              <a:spcAft>
                <a:spcPts val="0"/>
              </a:spcAft>
              <a:buClr>
                <a:schemeClr val="accent6"/>
              </a:buClr>
              <a:buSzPts val="960"/>
              <a:buChar char="◆"/>
              <a:defRPr sz="1200">
                <a:solidFill>
                  <a:srgbClr val="424242"/>
                </a:solidFill>
                <a:latin typeface="Helvetica Neue"/>
                <a:ea typeface="Helvetica Neue"/>
                <a:cs typeface="Helvetica Neue"/>
                <a:sym typeface="Helvetica Neue"/>
              </a:defRPr>
            </a:lvl2pPr>
            <a:lvl3pPr marL="1371600" lvl="2" indent="-268605" algn="l">
              <a:lnSpc>
                <a:spcPct val="100000"/>
              </a:lnSpc>
              <a:spcBef>
                <a:spcPts val="210"/>
              </a:spcBef>
              <a:spcAft>
                <a:spcPts val="0"/>
              </a:spcAft>
              <a:buClr>
                <a:schemeClr val="accent6"/>
              </a:buClr>
              <a:buSzPts val="630"/>
              <a:buChar char="◆"/>
              <a:defRPr sz="1050">
                <a:solidFill>
                  <a:srgbClr val="424242"/>
                </a:solidFill>
                <a:latin typeface="Helvetica Neue"/>
                <a:ea typeface="Helvetica Neue"/>
                <a:cs typeface="Helvetica Neue"/>
                <a:sym typeface="Helvetica Neue"/>
              </a:defRPr>
            </a:lvl3pPr>
            <a:lvl4pPr marL="1828800" lvl="3" indent="-268605" algn="l">
              <a:lnSpc>
                <a:spcPct val="100000"/>
              </a:lnSpc>
              <a:spcBef>
                <a:spcPts val="180"/>
              </a:spcBef>
              <a:spcAft>
                <a:spcPts val="0"/>
              </a:spcAft>
              <a:buClr>
                <a:schemeClr val="accent6"/>
              </a:buClr>
              <a:buSzPts val="630"/>
              <a:buChar char="✔"/>
              <a:defRPr sz="900">
                <a:solidFill>
                  <a:srgbClr val="424242"/>
                </a:solidFill>
                <a:latin typeface="Helvetica Neue"/>
                <a:ea typeface="Helvetica Neue"/>
                <a:cs typeface="Helvetica Neue"/>
                <a:sym typeface="Helvetica Neue"/>
              </a:defRPr>
            </a:lvl4pPr>
            <a:lvl5pPr marL="2286000" lvl="4" indent="-276225" algn="l">
              <a:lnSpc>
                <a:spcPct val="100000"/>
              </a:lnSpc>
              <a:spcBef>
                <a:spcPts val="150"/>
              </a:spcBef>
              <a:spcAft>
                <a:spcPts val="0"/>
              </a:spcAft>
              <a:buClr>
                <a:schemeClr val="accent6"/>
              </a:buClr>
              <a:buSzPts val="750"/>
              <a:buChar char="•"/>
              <a:defRPr sz="750">
                <a:solidFill>
                  <a:srgbClr val="424242"/>
                </a:solidFill>
                <a:latin typeface="Helvetica Neue"/>
                <a:ea typeface="Helvetica Neue"/>
                <a:cs typeface="Helvetica Neue"/>
                <a:sym typeface="Helvetica Neue"/>
              </a:defRPr>
            </a:lvl5pPr>
            <a:lvl6pPr marL="2743200" lvl="5" indent="-228600" algn="l">
              <a:lnSpc>
                <a:spcPct val="100000"/>
              </a:lnSpc>
              <a:spcBef>
                <a:spcPts val="270"/>
              </a:spcBef>
              <a:spcAft>
                <a:spcPts val="0"/>
              </a:spcAft>
              <a:buSzPts val="1400"/>
              <a:buNone/>
              <a:defRPr sz="1350"/>
            </a:lvl6pPr>
            <a:lvl7pPr marL="3200400" lvl="6" indent="-228600" algn="l">
              <a:lnSpc>
                <a:spcPct val="100000"/>
              </a:lnSpc>
              <a:spcBef>
                <a:spcPts val="270"/>
              </a:spcBef>
              <a:spcAft>
                <a:spcPts val="0"/>
              </a:spcAft>
              <a:buSzPts val="1400"/>
              <a:buNone/>
              <a:defRPr sz="1350"/>
            </a:lvl7pPr>
            <a:lvl8pPr marL="3657600" lvl="7" indent="-228600" algn="l">
              <a:lnSpc>
                <a:spcPct val="100000"/>
              </a:lnSpc>
              <a:spcBef>
                <a:spcPts val="270"/>
              </a:spcBef>
              <a:spcAft>
                <a:spcPts val="0"/>
              </a:spcAft>
              <a:buSzPts val="1400"/>
              <a:buNone/>
              <a:defRPr sz="1350"/>
            </a:lvl8pPr>
            <a:lvl9pPr marL="4114800" lvl="8" indent="-228600" algn="l">
              <a:lnSpc>
                <a:spcPct val="100000"/>
              </a:lnSpc>
              <a:spcBef>
                <a:spcPts val="270"/>
              </a:spcBef>
              <a:spcAft>
                <a:spcPts val="0"/>
              </a:spcAft>
              <a:buSzPts val="1400"/>
              <a:buNone/>
              <a:defRPr sz="1350"/>
            </a:lvl9pPr>
          </a:lstStyle>
          <a:p>
            <a:endParaRPr/>
          </a:p>
        </p:txBody>
      </p:sp>
      <p:sp>
        <p:nvSpPr>
          <p:cNvPr id="120" name="Google Shape;120;p63"/>
          <p:cNvSpPr txBox="1">
            <a:spLocks noGrp="1"/>
          </p:cNvSpPr>
          <p:nvPr>
            <p:ph type="title"/>
          </p:nvPr>
        </p:nvSpPr>
        <p:spPr>
          <a:xfrm>
            <a:off x="628630" y="98100"/>
            <a:ext cx="7891363" cy="73503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2100">
                <a:solidFill>
                  <a:schemeClr val="lt1"/>
                </a:solidFill>
                <a:latin typeface="Ubuntu"/>
                <a:ea typeface="Ubuntu"/>
                <a:cs typeface="Ubuntu"/>
                <a:sym typeface="Ubuntu"/>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26"/>
        <p:cNvGrpSpPr/>
        <p:nvPr/>
      </p:nvGrpSpPr>
      <p:grpSpPr>
        <a:xfrm>
          <a:off x="0" y="0"/>
          <a:ext cx="0" cy="0"/>
          <a:chOff x="0" y="0"/>
          <a:chExt cx="0" cy="0"/>
        </a:xfrm>
      </p:grpSpPr>
      <p:sp>
        <p:nvSpPr>
          <p:cNvPr id="127" name="Google Shape;127;p6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6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29" name="Google Shape;129;p6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4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30" name="Google Shape;130;p6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6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32"/>
        <p:cNvGrpSpPr/>
        <p:nvPr/>
      </p:nvGrpSpPr>
      <p:grpSpPr>
        <a:xfrm>
          <a:off x="0" y="0"/>
          <a:ext cx="0" cy="0"/>
          <a:chOff x="0" y="0"/>
          <a:chExt cx="0" cy="0"/>
        </a:xfrm>
      </p:grpSpPr>
      <p:sp>
        <p:nvSpPr>
          <p:cNvPr id="133" name="Google Shape;133;p6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6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5" name="Google Shape;135;p6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4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36" name="Google Shape;136;p6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6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En-tête de section" type="secHead">
  <p:cSld name="SECTION_HEADER">
    <p:spTree>
      <p:nvGrpSpPr>
        <p:cNvPr id="1" name="Shape 138"/>
        <p:cNvGrpSpPr/>
        <p:nvPr/>
      </p:nvGrpSpPr>
      <p:grpSpPr>
        <a:xfrm>
          <a:off x="0" y="0"/>
          <a:ext cx="0" cy="0"/>
          <a:chOff x="0" y="0"/>
          <a:chExt cx="0" cy="0"/>
        </a:xfrm>
      </p:grpSpPr>
      <p:sp>
        <p:nvSpPr>
          <p:cNvPr id="139" name="Google Shape;139;p6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6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41" name="Google Shape;141;p6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4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42" name="Google Shape;142;p6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144"/>
        <p:cNvGrpSpPr/>
        <p:nvPr/>
      </p:nvGrpSpPr>
      <p:grpSpPr>
        <a:xfrm>
          <a:off x="0" y="0"/>
          <a:ext cx="0" cy="0"/>
          <a:chOff x="0" y="0"/>
          <a:chExt cx="0" cy="0"/>
        </a:xfrm>
      </p:grpSpPr>
      <p:sp>
        <p:nvSpPr>
          <p:cNvPr id="145" name="Google Shape;145;p6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6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47" name="Google Shape;147;p6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48" name="Google Shape;148;p6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4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49" name="Google Shape;149;p6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6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151"/>
        <p:cNvGrpSpPr/>
        <p:nvPr/>
      </p:nvGrpSpPr>
      <p:grpSpPr>
        <a:xfrm>
          <a:off x="0" y="0"/>
          <a:ext cx="0" cy="0"/>
          <a:chOff x="0" y="0"/>
          <a:chExt cx="0" cy="0"/>
        </a:xfrm>
      </p:grpSpPr>
      <p:sp>
        <p:nvSpPr>
          <p:cNvPr id="152" name="Google Shape;152;p6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6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54" name="Google Shape;154;p6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55" name="Google Shape;155;p6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56" name="Google Shape;156;p6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57" name="Google Shape;157;p6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4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58" name="Google Shape;158;p6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3"/>
        <p:cNvGrpSpPr/>
        <p:nvPr/>
      </p:nvGrpSpPr>
      <p:grpSpPr>
        <a:xfrm>
          <a:off x="0" y="0"/>
          <a:ext cx="0" cy="0"/>
          <a:chOff x="0" y="0"/>
          <a:chExt cx="0" cy="0"/>
        </a:xfrm>
      </p:grpSpPr>
      <p:sp>
        <p:nvSpPr>
          <p:cNvPr id="34" name="Google Shape;34;p46"/>
          <p:cNvSpPr txBox="1">
            <a:spLocks noGrp="1"/>
          </p:cNvSpPr>
          <p:nvPr>
            <p:ph type="title"/>
          </p:nvPr>
        </p:nvSpPr>
        <p:spPr>
          <a:xfrm>
            <a:off x="685800" y="0"/>
            <a:ext cx="7270576" cy="6926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 name="Google Shape;35;p46"/>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noAutofit/>
          </a:bodyPr>
          <a:lstStyle>
            <a:lvl1pPr marL="457200" lvl="0" indent="-459740" algn="l">
              <a:spcBef>
                <a:spcPts val="560"/>
              </a:spcBef>
              <a:spcAft>
                <a:spcPts val="0"/>
              </a:spcAft>
              <a:buSzPts val="3640"/>
              <a:buChar char="◆"/>
              <a:defRPr sz="2800"/>
            </a:lvl1pPr>
            <a:lvl2pPr marL="914400" lvl="1" indent="-350519" algn="l">
              <a:spcBef>
                <a:spcPts val="480"/>
              </a:spcBef>
              <a:spcAft>
                <a:spcPts val="0"/>
              </a:spcAft>
              <a:buSzPts val="1920"/>
              <a:buChar char="◆"/>
              <a:defRPr sz="2400"/>
            </a:lvl2pPr>
            <a:lvl3pPr marL="1371600" lvl="2" indent="-304800" algn="l">
              <a:spcBef>
                <a:spcPts val="400"/>
              </a:spcBef>
              <a:spcAft>
                <a:spcPts val="0"/>
              </a:spcAft>
              <a:buSzPts val="1200"/>
              <a:buChar char="◆"/>
              <a:defRPr sz="2000"/>
            </a:lvl3pPr>
            <a:lvl4pPr marL="1828800" lvl="3" indent="-308610" algn="l">
              <a:spcBef>
                <a:spcPts val="360"/>
              </a:spcBef>
              <a:spcAft>
                <a:spcPts val="0"/>
              </a:spcAft>
              <a:buSzPts val="1260"/>
              <a:buChar char="✔"/>
              <a:defRPr sz="1800"/>
            </a:lvl4pPr>
            <a:lvl5pPr marL="2286000" lvl="4" indent="-342900" algn="l">
              <a:spcBef>
                <a:spcPts val="360"/>
              </a:spcBef>
              <a:spcAft>
                <a:spcPts val="0"/>
              </a:spcAft>
              <a:buClr>
                <a:srgbClr val="00509C"/>
              </a:buClr>
              <a:buSzPts val="1800"/>
              <a:buChar char="•"/>
              <a:defRPr sz="1800"/>
            </a:lvl5pPr>
            <a:lvl6pPr marL="2743200" lvl="5" indent="-228600" algn="l">
              <a:spcBef>
                <a:spcPts val="360"/>
              </a:spcBef>
              <a:spcAft>
                <a:spcPts val="0"/>
              </a:spcAft>
              <a:buSzPts val="1400"/>
              <a:buNone/>
              <a:defRPr sz="1800"/>
            </a:lvl6pPr>
            <a:lvl7pPr marL="3200400" lvl="6" indent="-228600" algn="l">
              <a:spcBef>
                <a:spcPts val="360"/>
              </a:spcBef>
              <a:spcAft>
                <a:spcPts val="0"/>
              </a:spcAft>
              <a:buSzPts val="1400"/>
              <a:buNone/>
              <a:defRPr sz="1800"/>
            </a:lvl7pPr>
            <a:lvl8pPr marL="3657600" lvl="7" indent="-228600" algn="l">
              <a:spcBef>
                <a:spcPts val="360"/>
              </a:spcBef>
              <a:spcAft>
                <a:spcPts val="0"/>
              </a:spcAft>
              <a:buSzPts val="1400"/>
              <a:buNone/>
              <a:defRPr sz="1800"/>
            </a:lvl8pPr>
            <a:lvl9pPr marL="4114800" lvl="8" indent="-228600" algn="l">
              <a:spcBef>
                <a:spcPts val="360"/>
              </a:spcBef>
              <a:spcAft>
                <a:spcPts val="0"/>
              </a:spcAft>
              <a:buSzPts val="1400"/>
              <a:buNone/>
              <a:defRPr sz="1800"/>
            </a:lvl9pPr>
          </a:lstStyle>
          <a:p>
            <a:endParaRPr/>
          </a:p>
        </p:txBody>
      </p:sp>
      <p:sp>
        <p:nvSpPr>
          <p:cNvPr id="36" name="Google Shape;36;p46"/>
          <p:cNvSpPr txBox="1">
            <a:spLocks noGrp="1"/>
          </p:cNvSpPr>
          <p:nvPr>
            <p:ph type="body" idx="2"/>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lvl1pPr marL="457200" lvl="0" indent="-459740" algn="l">
              <a:spcBef>
                <a:spcPts val="560"/>
              </a:spcBef>
              <a:spcAft>
                <a:spcPts val="0"/>
              </a:spcAft>
              <a:buSzPts val="3640"/>
              <a:buChar char="◆"/>
              <a:defRPr sz="2800"/>
            </a:lvl1pPr>
            <a:lvl2pPr marL="914400" lvl="1" indent="-350519" algn="l">
              <a:spcBef>
                <a:spcPts val="480"/>
              </a:spcBef>
              <a:spcAft>
                <a:spcPts val="0"/>
              </a:spcAft>
              <a:buSzPts val="1920"/>
              <a:buChar char="◆"/>
              <a:defRPr sz="2400"/>
            </a:lvl2pPr>
            <a:lvl3pPr marL="1371600" lvl="2" indent="-304800" algn="l">
              <a:spcBef>
                <a:spcPts val="400"/>
              </a:spcBef>
              <a:spcAft>
                <a:spcPts val="0"/>
              </a:spcAft>
              <a:buSzPts val="1200"/>
              <a:buChar char="◆"/>
              <a:defRPr sz="2000"/>
            </a:lvl3pPr>
            <a:lvl4pPr marL="1828800" lvl="3" indent="-308610" algn="l">
              <a:spcBef>
                <a:spcPts val="360"/>
              </a:spcBef>
              <a:spcAft>
                <a:spcPts val="0"/>
              </a:spcAft>
              <a:buSzPts val="1260"/>
              <a:buChar char="✔"/>
              <a:defRPr sz="1800"/>
            </a:lvl4pPr>
            <a:lvl5pPr marL="2286000" lvl="4" indent="-342900" algn="l">
              <a:spcBef>
                <a:spcPts val="360"/>
              </a:spcBef>
              <a:spcAft>
                <a:spcPts val="0"/>
              </a:spcAft>
              <a:buClr>
                <a:srgbClr val="00509C"/>
              </a:buClr>
              <a:buSzPts val="1800"/>
              <a:buChar char="•"/>
              <a:defRPr sz="1800"/>
            </a:lvl5pPr>
            <a:lvl6pPr marL="2743200" lvl="5" indent="-228600" algn="l">
              <a:spcBef>
                <a:spcPts val="360"/>
              </a:spcBef>
              <a:spcAft>
                <a:spcPts val="0"/>
              </a:spcAft>
              <a:buSzPts val="1400"/>
              <a:buNone/>
              <a:defRPr sz="1800"/>
            </a:lvl6pPr>
            <a:lvl7pPr marL="3200400" lvl="6" indent="-228600" algn="l">
              <a:spcBef>
                <a:spcPts val="360"/>
              </a:spcBef>
              <a:spcAft>
                <a:spcPts val="0"/>
              </a:spcAft>
              <a:buSzPts val="1400"/>
              <a:buNone/>
              <a:defRPr sz="1800"/>
            </a:lvl7pPr>
            <a:lvl8pPr marL="3657600" lvl="7" indent="-228600" algn="l">
              <a:spcBef>
                <a:spcPts val="360"/>
              </a:spcBef>
              <a:spcAft>
                <a:spcPts val="0"/>
              </a:spcAft>
              <a:buSzPts val="1400"/>
              <a:buNone/>
              <a:defRPr sz="1800"/>
            </a:lvl8pPr>
            <a:lvl9pPr marL="4114800" lvl="8" indent="-228600" algn="l">
              <a:spcBef>
                <a:spcPts val="360"/>
              </a:spcBef>
              <a:spcAft>
                <a:spcPts val="0"/>
              </a:spcAft>
              <a:buSzPts val="1400"/>
              <a:buNone/>
              <a:defRPr sz="1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160"/>
        <p:cNvGrpSpPr/>
        <p:nvPr/>
      </p:nvGrpSpPr>
      <p:grpSpPr>
        <a:xfrm>
          <a:off x="0" y="0"/>
          <a:ext cx="0" cy="0"/>
          <a:chOff x="0" y="0"/>
          <a:chExt cx="0" cy="0"/>
        </a:xfrm>
      </p:grpSpPr>
      <p:sp>
        <p:nvSpPr>
          <p:cNvPr id="161" name="Google Shape;161;p7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 name="Google Shape;162;p7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4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63" name="Google Shape;163;p7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7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165"/>
        <p:cNvGrpSpPr/>
        <p:nvPr/>
      </p:nvGrpSpPr>
      <p:grpSpPr>
        <a:xfrm>
          <a:off x="0" y="0"/>
          <a:ext cx="0" cy="0"/>
          <a:chOff x="0" y="0"/>
          <a:chExt cx="0" cy="0"/>
        </a:xfrm>
      </p:grpSpPr>
      <p:sp>
        <p:nvSpPr>
          <p:cNvPr id="166" name="Google Shape;166;p7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4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67" name="Google Shape;167;p7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169"/>
        <p:cNvGrpSpPr/>
        <p:nvPr/>
      </p:nvGrpSpPr>
      <p:grpSpPr>
        <a:xfrm>
          <a:off x="0" y="0"/>
          <a:ext cx="0" cy="0"/>
          <a:chOff x="0" y="0"/>
          <a:chExt cx="0" cy="0"/>
        </a:xfrm>
      </p:grpSpPr>
      <p:sp>
        <p:nvSpPr>
          <p:cNvPr id="170" name="Google Shape;170;p7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1" name="Google Shape;171;p7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72" name="Google Shape;172;p7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73" name="Google Shape;173;p7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4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74" name="Google Shape;174;p7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7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176"/>
        <p:cNvGrpSpPr/>
        <p:nvPr/>
      </p:nvGrpSpPr>
      <p:grpSpPr>
        <a:xfrm>
          <a:off x="0" y="0"/>
          <a:ext cx="0" cy="0"/>
          <a:chOff x="0" y="0"/>
          <a:chExt cx="0" cy="0"/>
        </a:xfrm>
      </p:grpSpPr>
      <p:sp>
        <p:nvSpPr>
          <p:cNvPr id="177" name="Google Shape;177;p7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8" name="Google Shape;178;p7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79" name="Google Shape;179;p7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80" name="Google Shape;180;p7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4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81" name="Google Shape;181;p7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7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183"/>
        <p:cNvGrpSpPr/>
        <p:nvPr/>
      </p:nvGrpSpPr>
      <p:grpSpPr>
        <a:xfrm>
          <a:off x="0" y="0"/>
          <a:ext cx="0" cy="0"/>
          <a:chOff x="0" y="0"/>
          <a:chExt cx="0" cy="0"/>
        </a:xfrm>
      </p:grpSpPr>
      <p:sp>
        <p:nvSpPr>
          <p:cNvPr id="184" name="Google Shape;184;p7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7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6" name="Google Shape;186;p7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4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87" name="Google Shape;187;p7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7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189"/>
        <p:cNvGrpSpPr/>
        <p:nvPr/>
      </p:nvGrpSpPr>
      <p:grpSpPr>
        <a:xfrm>
          <a:off x="0" y="0"/>
          <a:ext cx="0" cy="0"/>
          <a:chOff x="0" y="0"/>
          <a:chExt cx="0" cy="0"/>
        </a:xfrm>
      </p:grpSpPr>
      <p:sp>
        <p:nvSpPr>
          <p:cNvPr id="190" name="Google Shape;190;p7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1" name="Google Shape;191;p7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2" name="Google Shape;192;p7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4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93" name="Google Shape;193;p7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7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37"/>
        <p:cNvGrpSpPr/>
        <p:nvPr/>
      </p:nvGrpSpPr>
      <p:grpSpPr>
        <a:xfrm>
          <a:off x="0" y="0"/>
          <a:ext cx="0" cy="0"/>
          <a:chOff x="0" y="0"/>
          <a:chExt cx="0" cy="0"/>
        </a:xfrm>
      </p:grpSpPr>
      <p:sp>
        <p:nvSpPr>
          <p:cNvPr id="38" name="Google Shape;38;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4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3120"/>
              <a:buNone/>
              <a:defRPr sz="2400" b="1"/>
            </a:lvl1pPr>
            <a:lvl2pPr marL="914400" lvl="1" indent="-228600" algn="l">
              <a:spcBef>
                <a:spcPts val="400"/>
              </a:spcBef>
              <a:spcAft>
                <a:spcPts val="0"/>
              </a:spcAft>
              <a:buSzPts val="1600"/>
              <a:buNone/>
              <a:defRPr sz="2000" b="1"/>
            </a:lvl2pPr>
            <a:lvl3pPr marL="1371600" lvl="2" indent="-228600" algn="l">
              <a:spcBef>
                <a:spcPts val="360"/>
              </a:spcBef>
              <a:spcAft>
                <a:spcPts val="0"/>
              </a:spcAft>
              <a:buSzPts val="1080"/>
              <a:buNone/>
              <a:defRPr sz="1800" b="1"/>
            </a:lvl3pPr>
            <a:lvl4pPr marL="1828800" lvl="3" indent="-228600" algn="l">
              <a:spcBef>
                <a:spcPts val="320"/>
              </a:spcBef>
              <a:spcAft>
                <a:spcPts val="0"/>
              </a:spcAft>
              <a:buSzPts val="1120"/>
              <a:buNone/>
              <a:defRPr sz="1600" b="1"/>
            </a:lvl4pPr>
            <a:lvl5pPr marL="2286000" lvl="4" indent="-228600" algn="l">
              <a:spcBef>
                <a:spcPts val="320"/>
              </a:spcBef>
              <a:spcAft>
                <a:spcPts val="0"/>
              </a:spcAft>
              <a:buClr>
                <a:srgbClr val="00509C"/>
              </a:buClr>
              <a:buSzPts val="1600"/>
              <a:buNone/>
              <a:defRPr sz="1600" b="1"/>
            </a:lvl5pPr>
            <a:lvl6pPr marL="2743200" lvl="5" indent="-228600" algn="l">
              <a:spcBef>
                <a:spcPts val="320"/>
              </a:spcBef>
              <a:spcAft>
                <a:spcPts val="0"/>
              </a:spcAft>
              <a:buClr>
                <a:srgbClr val="00509C"/>
              </a:buClr>
              <a:buSzPts val="1600"/>
              <a:buFont typeface="Helvetica Neue"/>
              <a:buNone/>
              <a:defRPr sz="1600" b="1"/>
            </a:lvl6pPr>
            <a:lvl7pPr marL="3200400" lvl="6" indent="-228600" algn="l">
              <a:spcBef>
                <a:spcPts val="320"/>
              </a:spcBef>
              <a:spcAft>
                <a:spcPts val="0"/>
              </a:spcAft>
              <a:buClr>
                <a:srgbClr val="00509C"/>
              </a:buClr>
              <a:buSzPts val="1600"/>
              <a:buFont typeface="Helvetica Neue"/>
              <a:buNone/>
              <a:defRPr sz="1600" b="1"/>
            </a:lvl7pPr>
            <a:lvl8pPr marL="3657600" lvl="7" indent="-228600" algn="l">
              <a:spcBef>
                <a:spcPts val="320"/>
              </a:spcBef>
              <a:spcAft>
                <a:spcPts val="0"/>
              </a:spcAft>
              <a:buClr>
                <a:srgbClr val="00509C"/>
              </a:buClr>
              <a:buSzPts val="1600"/>
              <a:buFont typeface="Helvetica Neue"/>
              <a:buNone/>
              <a:defRPr sz="1600" b="1"/>
            </a:lvl8pPr>
            <a:lvl9pPr marL="4114800" lvl="8" indent="-228600" algn="l">
              <a:spcBef>
                <a:spcPts val="320"/>
              </a:spcBef>
              <a:spcAft>
                <a:spcPts val="0"/>
              </a:spcAft>
              <a:buClr>
                <a:srgbClr val="00509C"/>
              </a:buClr>
              <a:buSzPts val="1600"/>
              <a:buFont typeface="Helvetica Neue"/>
              <a:buNone/>
              <a:defRPr sz="1600" b="1"/>
            </a:lvl9pPr>
          </a:lstStyle>
          <a:p>
            <a:endParaRPr/>
          </a:p>
        </p:txBody>
      </p:sp>
      <p:sp>
        <p:nvSpPr>
          <p:cNvPr id="40" name="Google Shape;40;p4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426719" algn="l">
              <a:spcBef>
                <a:spcPts val="480"/>
              </a:spcBef>
              <a:spcAft>
                <a:spcPts val="0"/>
              </a:spcAft>
              <a:buSzPts val="3120"/>
              <a:buChar char="◆"/>
              <a:defRPr sz="2400"/>
            </a:lvl1pPr>
            <a:lvl2pPr marL="914400" lvl="1" indent="-330200" algn="l">
              <a:spcBef>
                <a:spcPts val="400"/>
              </a:spcBef>
              <a:spcAft>
                <a:spcPts val="0"/>
              </a:spcAft>
              <a:buSzPts val="1600"/>
              <a:buChar char="◆"/>
              <a:defRPr sz="2000"/>
            </a:lvl2pPr>
            <a:lvl3pPr marL="1371600" lvl="2" indent="-297180" algn="l">
              <a:spcBef>
                <a:spcPts val="360"/>
              </a:spcBef>
              <a:spcAft>
                <a:spcPts val="0"/>
              </a:spcAft>
              <a:buSzPts val="1080"/>
              <a:buChar char="◆"/>
              <a:defRPr sz="1800"/>
            </a:lvl3pPr>
            <a:lvl4pPr marL="1828800" lvl="3" indent="-299719" algn="l">
              <a:spcBef>
                <a:spcPts val="320"/>
              </a:spcBef>
              <a:spcAft>
                <a:spcPts val="0"/>
              </a:spcAft>
              <a:buSzPts val="1120"/>
              <a:buChar char="✔"/>
              <a:defRPr sz="1600"/>
            </a:lvl4pPr>
            <a:lvl5pPr marL="2286000" lvl="4" indent="-330200" algn="l">
              <a:spcBef>
                <a:spcPts val="320"/>
              </a:spcBef>
              <a:spcAft>
                <a:spcPts val="0"/>
              </a:spcAft>
              <a:buClr>
                <a:srgbClr val="00509C"/>
              </a:buClr>
              <a:buSzPts val="1600"/>
              <a:buChar char="•"/>
              <a:defRPr sz="1600"/>
            </a:lvl5pPr>
            <a:lvl6pPr marL="2743200" lvl="5" indent="-228600" algn="l">
              <a:spcBef>
                <a:spcPts val="320"/>
              </a:spcBef>
              <a:spcAft>
                <a:spcPts val="0"/>
              </a:spcAft>
              <a:buSzPts val="1400"/>
              <a:buNone/>
              <a:defRPr sz="1600"/>
            </a:lvl6pPr>
            <a:lvl7pPr marL="3200400" lvl="6" indent="-228600" algn="l">
              <a:spcBef>
                <a:spcPts val="320"/>
              </a:spcBef>
              <a:spcAft>
                <a:spcPts val="0"/>
              </a:spcAft>
              <a:buSzPts val="1400"/>
              <a:buNone/>
              <a:defRPr sz="1600"/>
            </a:lvl7pPr>
            <a:lvl8pPr marL="3657600" lvl="7" indent="-228600" algn="l">
              <a:spcBef>
                <a:spcPts val="320"/>
              </a:spcBef>
              <a:spcAft>
                <a:spcPts val="0"/>
              </a:spcAft>
              <a:buSzPts val="1400"/>
              <a:buNone/>
              <a:defRPr sz="1600"/>
            </a:lvl8pPr>
            <a:lvl9pPr marL="4114800" lvl="8" indent="-228600" algn="l">
              <a:spcBef>
                <a:spcPts val="320"/>
              </a:spcBef>
              <a:spcAft>
                <a:spcPts val="0"/>
              </a:spcAft>
              <a:buSzPts val="1400"/>
              <a:buNone/>
              <a:defRPr sz="1600"/>
            </a:lvl9pPr>
          </a:lstStyle>
          <a:p>
            <a:endParaRPr/>
          </a:p>
        </p:txBody>
      </p:sp>
      <p:sp>
        <p:nvSpPr>
          <p:cNvPr id="41" name="Google Shape;41;p4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3120"/>
              <a:buNone/>
              <a:defRPr sz="2400" b="1"/>
            </a:lvl1pPr>
            <a:lvl2pPr marL="914400" lvl="1" indent="-228600" algn="l">
              <a:spcBef>
                <a:spcPts val="400"/>
              </a:spcBef>
              <a:spcAft>
                <a:spcPts val="0"/>
              </a:spcAft>
              <a:buSzPts val="1600"/>
              <a:buNone/>
              <a:defRPr sz="2000" b="1"/>
            </a:lvl2pPr>
            <a:lvl3pPr marL="1371600" lvl="2" indent="-228600" algn="l">
              <a:spcBef>
                <a:spcPts val="360"/>
              </a:spcBef>
              <a:spcAft>
                <a:spcPts val="0"/>
              </a:spcAft>
              <a:buSzPts val="1080"/>
              <a:buNone/>
              <a:defRPr sz="1800" b="1"/>
            </a:lvl3pPr>
            <a:lvl4pPr marL="1828800" lvl="3" indent="-228600" algn="l">
              <a:spcBef>
                <a:spcPts val="320"/>
              </a:spcBef>
              <a:spcAft>
                <a:spcPts val="0"/>
              </a:spcAft>
              <a:buSzPts val="1120"/>
              <a:buNone/>
              <a:defRPr sz="1600" b="1"/>
            </a:lvl4pPr>
            <a:lvl5pPr marL="2286000" lvl="4" indent="-228600" algn="l">
              <a:spcBef>
                <a:spcPts val="320"/>
              </a:spcBef>
              <a:spcAft>
                <a:spcPts val="0"/>
              </a:spcAft>
              <a:buClr>
                <a:srgbClr val="00509C"/>
              </a:buClr>
              <a:buSzPts val="1600"/>
              <a:buNone/>
              <a:defRPr sz="1600" b="1"/>
            </a:lvl5pPr>
            <a:lvl6pPr marL="2743200" lvl="5" indent="-228600" algn="l">
              <a:spcBef>
                <a:spcPts val="320"/>
              </a:spcBef>
              <a:spcAft>
                <a:spcPts val="0"/>
              </a:spcAft>
              <a:buClr>
                <a:srgbClr val="00509C"/>
              </a:buClr>
              <a:buSzPts val="1600"/>
              <a:buFont typeface="Helvetica Neue"/>
              <a:buNone/>
              <a:defRPr sz="1600" b="1"/>
            </a:lvl6pPr>
            <a:lvl7pPr marL="3200400" lvl="6" indent="-228600" algn="l">
              <a:spcBef>
                <a:spcPts val="320"/>
              </a:spcBef>
              <a:spcAft>
                <a:spcPts val="0"/>
              </a:spcAft>
              <a:buClr>
                <a:srgbClr val="00509C"/>
              </a:buClr>
              <a:buSzPts val="1600"/>
              <a:buFont typeface="Helvetica Neue"/>
              <a:buNone/>
              <a:defRPr sz="1600" b="1"/>
            </a:lvl7pPr>
            <a:lvl8pPr marL="3657600" lvl="7" indent="-228600" algn="l">
              <a:spcBef>
                <a:spcPts val="320"/>
              </a:spcBef>
              <a:spcAft>
                <a:spcPts val="0"/>
              </a:spcAft>
              <a:buClr>
                <a:srgbClr val="00509C"/>
              </a:buClr>
              <a:buSzPts val="1600"/>
              <a:buFont typeface="Helvetica Neue"/>
              <a:buNone/>
              <a:defRPr sz="1600" b="1"/>
            </a:lvl8pPr>
            <a:lvl9pPr marL="4114800" lvl="8" indent="-228600" algn="l">
              <a:spcBef>
                <a:spcPts val="320"/>
              </a:spcBef>
              <a:spcAft>
                <a:spcPts val="0"/>
              </a:spcAft>
              <a:buClr>
                <a:srgbClr val="00509C"/>
              </a:buClr>
              <a:buSzPts val="1600"/>
              <a:buFont typeface="Helvetica Neue"/>
              <a:buNone/>
              <a:defRPr sz="1600" b="1"/>
            </a:lvl9pPr>
          </a:lstStyle>
          <a:p>
            <a:endParaRPr/>
          </a:p>
        </p:txBody>
      </p:sp>
      <p:sp>
        <p:nvSpPr>
          <p:cNvPr id="42" name="Google Shape;42;p4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426719" algn="l">
              <a:spcBef>
                <a:spcPts val="480"/>
              </a:spcBef>
              <a:spcAft>
                <a:spcPts val="0"/>
              </a:spcAft>
              <a:buSzPts val="3120"/>
              <a:buChar char="◆"/>
              <a:defRPr sz="2400"/>
            </a:lvl1pPr>
            <a:lvl2pPr marL="914400" lvl="1" indent="-330200" algn="l">
              <a:spcBef>
                <a:spcPts val="400"/>
              </a:spcBef>
              <a:spcAft>
                <a:spcPts val="0"/>
              </a:spcAft>
              <a:buSzPts val="1600"/>
              <a:buChar char="◆"/>
              <a:defRPr sz="2000"/>
            </a:lvl2pPr>
            <a:lvl3pPr marL="1371600" lvl="2" indent="-297180" algn="l">
              <a:spcBef>
                <a:spcPts val="360"/>
              </a:spcBef>
              <a:spcAft>
                <a:spcPts val="0"/>
              </a:spcAft>
              <a:buSzPts val="1080"/>
              <a:buChar char="◆"/>
              <a:defRPr sz="1800"/>
            </a:lvl3pPr>
            <a:lvl4pPr marL="1828800" lvl="3" indent="-299719" algn="l">
              <a:spcBef>
                <a:spcPts val="320"/>
              </a:spcBef>
              <a:spcAft>
                <a:spcPts val="0"/>
              </a:spcAft>
              <a:buSzPts val="1120"/>
              <a:buChar char="✔"/>
              <a:defRPr sz="1600"/>
            </a:lvl4pPr>
            <a:lvl5pPr marL="2286000" lvl="4" indent="-330200" algn="l">
              <a:spcBef>
                <a:spcPts val="320"/>
              </a:spcBef>
              <a:spcAft>
                <a:spcPts val="0"/>
              </a:spcAft>
              <a:buClr>
                <a:srgbClr val="00509C"/>
              </a:buClr>
              <a:buSzPts val="1600"/>
              <a:buChar char="•"/>
              <a:defRPr sz="1600"/>
            </a:lvl5pPr>
            <a:lvl6pPr marL="2743200" lvl="5" indent="-228600" algn="l">
              <a:spcBef>
                <a:spcPts val="320"/>
              </a:spcBef>
              <a:spcAft>
                <a:spcPts val="0"/>
              </a:spcAft>
              <a:buSzPts val="1400"/>
              <a:buNone/>
              <a:defRPr sz="1600"/>
            </a:lvl6pPr>
            <a:lvl7pPr marL="3200400" lvl="6" indent="-228600" algn="l">
              <a:spcBef>
                <a:spcPts val="320"/>
              </a:spcBef>
              <a:spcAft>
                <a:spcPts val="0"/>
              </a:spcAft>
              <a:buSzPts val="1400"/>
              <a:buNone/>
              <a:defRPr sz="1600"/>
            </a:lvl7pPr>
            <a:lvl8pPr marL="3657600" lvl="7" indent="-228600" algn="l">
              <a:spcBef>
                <a:spcPts val="320"/>
              </a:spcBef>
              <a:spcAft>
                <a:spcPts val="0"/>
              </a:spcAft>
              <a:buSzPts val="1400"/>
              <a:buNone/>
              <a:defRPr sz="1600"/>
            </a:lvl8pPr>
            <a:lvl9pPr marL="4114800" lvl="8" indent="-228600" algn="l">
              <a:spcBef>
                <a:spcPts val="320"/>
              </a:spcBef>
              <a:spcAft>
                <a:spcPts val="0"/>
              </a:spcAft>
              <a:buSzPts val="1400"/>
              <a:buNone/>
              <a:defRPr sz="1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3"/>
        <p:cNvGrpSpPr/>
        <p:nvPr/>
      </p:nvGrpSpPr>
      <p:grpSpPr>
        <a:xfrm>
          <a:off x="0" y="0"/>
          <a:ext cx="0" cy="0"/>
          <a:chOff x="0" y="0"/>
          <a:chExt cx="0" cy="0"/>
        </a:xfrm>
      </p:grpSpPr>
      <p:sp>
        <p:nvSpPr>
          <p:cNvPr id="44" name="Google Shape;44;p48"/>
          <p:cNvSpPr txBox="1">
            <a:spLocks noGrp="1"/>
          </p:cNvSpPr>
          <p:nvPr>
            <p:ph type="title"/>
          </p:nvPr>
        </p:nvSpPr>
        <p:spPr>
          <a:xfrm>
            <a:off x="685800" y="0"/>
            <a:ext cx="7270576" cy="6926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4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46"/>
        <p:cNvGrpSpPr/>
        <p:nvPr/>
      </p:nvGrpSpPr>
      <p:grpSpPr>
        <a:xfrm>
          <a:off x="0" y="0"/>
          <a:ext cx="0" cy="0"/>
          <a:chOff x="0" y="0"/>
          <a:chExt cx="0" cy="0"/>
        </a:xfrm>
      </p:grpSpPr>
      <p:sp>
        <p:nvSpPr>
          <p:cNvPr id="47" name="Google Shape;47;p5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8" name="Google Shape;48;p5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92760" algn="l">
              <a:spcBef>
                <a:spcPts val="640"/>
              </a:spcBef>
              <a:spcAft>
                <a:spcPts val="0"/>
              </a:spcAft>
              <a:buSzPts val="4160"/>
              <a:buChar char="◆"/>
              <a:defRPr sz="3200"/>
            </a:lvl1pPr>
            <a:lvl2pPr marL="914400" lvl="1" indent="-370840" algn="l">
              <a:spcBef>
                <a:spcPts val="560"/>
              </a:spcBef>
              <a:spcAft>
                <a:spcPts val="0"/>
              </a:spcAft>
              <a:buSzPts val="2240"/>
              <a:buChar char="◆"/>
              <a:defRPr sz="2800"/>
            </a:lvl2pPr>
            <a:lvl3pPr marL="1371600" lvl="2" indent="-320039" algn="l">
              <a:spcBef>
                <a:spcPts val="480"/>
              </a:spcBef>
              <a:spcAft>
                <a:spcPts val="0"/>
              </a:spcAft>
              <a:buSzPts val="1440"/>
              <a:buChar char="◆"/>
              <a:defRPr sz="2400"/>
            </a:lvl3pPr>
            <a:lvl4pPr marL="1828800" lvl="3" indent="-317500" algn="l">
              <a:spcBef>
                <a:spcPts val="400"/>
              </a:spcBef>
              <a:spcAft>
                <a:spcPts val="0"/>
              </a:spcAft>
              <a:buSzPts val="1400"/>
              <a:buChar char="✔"/>
              <a:defRPr sz="2000"/>
            </a:lvl4pPr>
            <a:lvl5pPr marL="2286000" lvl="4" indent="-355600" algn="l">
              <a:spcBef>
                <a:spcPts val="400"/>
              </a:spcBef>
              <a:spcAft>
                <a:spcPts val="0"/>
              </a:spcAft>
              <a:buClr>
                <a:srgbClr val="00509C"/>
              </a:buClr>
              <a:buSzPts val="2000"/>
              <a:buChar char="•"/>
              <a:defRPr sz="2000"/>
            </a:lvl5pPr>
            <a:lvl6pPr marL="2743200" lvl="5" indent="-228600" algn="l">
              <a:spcBef>
                <a:spcPts val="400"/>
              </a:spcBef>
              <a:spcAft>
                <a:spcPts val="0"/>
              </a:spcAft>
              <a:buSzPts val="1400"/>
              <a:buNone/>
              <a:defRPr sz="2000"/>
            </a:lvl6pPr>
            <a:lvl7pPr marL="3200400" lvl="6" indent="-228600" algn="l">
              <a:spcBef>
                <a:spcPts val="400"/>
              </a:spcBef>
              <a:spcAft>
                <a:spcPts val="0"/>
              </a:spcAft>
              <a:buSzPts val="1400"/>
              <a:buNone/>
              <a:defRPr sz="2000"/>
            </a:lvl7pPr>
            <a:lvl8pPr marL="3657600" lvl="7" indent="-228600" algn="l">
              <a:spcBef>
                <a:spcPts val="400"/>
              </a:spcBef>
              <a:spcAft>
                <a:spcPts val="0"/>
              </a:spcAft>
              <a:buSzPts val="1400"/>
              <a:buNone/>
              <a:defRPr sz="2000"/>
            </a:lvl8pPr>
            <a:lvl9pPr marL="4114800" lvl="8" indent="-228600" algn="l">
              <a:spcBef>
                <a:spcPts val="400"/>
              </a:spcBef>
              <a:spcAft>
                <a:spcPts val="0"/>
              </a:spcAft>
              <a:buSzPts val="1400"/>
              <a:buNone/>
              <a:defRPr sz="2000"/>
            </a:lvl9pPr>
          </a:lstStyle>
          <a:p>
            <a:endParaRPr/>
          </a:p>
        </p:txBody>
      </p:sp>
      <p:sp>
        <p:nvSpPr>
          <p:cNvPr id="49" name="Google Shape;49;p5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820"/>
              <a:buNone/>
              <a:defRPr sz="1400"/>
            </a:lvl1pPr>
            <a:lvl2pPr marL="914400" lvl="1" indent="-228600" algn="l">
              <a:spcBef>
                <a:spcPts val="240"/>
              </a:spcBef>
              <a:spcAft>
                <a:spcPts val="0"/>
              </a:spcAft>
              <a:buSzPts val="960"/>
              <a:buNone/>
              <a:defRPr sz="1200"/>
            </a:lvl2pPr>
            <a:lvl3pPr marL="1371600" lvl="2" indent="-228600" algn="l">
              <a:spcBef>
                <a:spcPts val="200"/>
              </a:spcBef>
              <a:spcAft>
                <a:spcPts val="0"/>
              </a:spcAft>
              <a:buSzPts val="600"/>
              <a:buNone/>
              <a:defRPr sz="1000"/>
            </a:lvl3pPr>
            <a:lvl4pPr marL="1828800" lvl="3" indent="-228600" algn="l">
              <a:spcBef>
                <a:spcPts val="180"/>
              </a:spcBef>
              <a:spcAft>
                <a:spcPts val="0"/>
              </a:spcAft>
              <a:buSzPts val="630"/>
              <a:buNone/>
              <a:defRPr sz="900"/>
            </a:lvl4pPr>
            <a:lvl5pPr marL="2286000" lvl="4" indent="-228600" algn="l">
              <a:spcBef>
                <a:spcPts val="180"/>
              </a:spcBef>
              <a:spcAft>
                <a:spcPts val="0"/>
              </a:spcAft>
              <a:buClr>
                <a:srgbClr val="00509C"/>
              </a:buClr>
              <a:buSzPts val="900"/>
              <a:buNone/>
              <a:defRPr sz="900"/>
            </a:lvl5pPr>
            <a:lvl6pPr marL="2743200" lvl="5" indent="-228600" algn="l">
              <a:spcBef>
                <a:spcPts val="180"/>
              </a:spcBef>
              <a:spcAft>
                <a:spcPts val="0"/>
              </a:spcAft>
              <a:buClr>
                <a:srgbClr val="00509C"/>
              </a:buClr>
              <a:buSzPts val="900"/>
              <a:buFont typeface="Helvetica Neue"/>
              <a:buNone/>
              <a:defRPr sz="900"/>
            </a:lvl6pPr>
            <a:lvl7pPr marL="3200400" lvl="6" indent="-228600" algn="l">
              <a:spcBef>
                <a:spcPts val="180"/>
              </a:spcBef>
              <a:spcAft>
                <a:spcPts val="0"/>
              </a:spcAft>
              <a:buClr>
                <a:srgbClr val="00509C"/>
              </a:buClr>
              <a:buSzPts val="900"/>
              <a:buFont typeface="Helvetica Neue"/>
              <a:buNone/>
              <a:defRPr sz="900"/>
            </a:lvl7pPr>
            <a:lvl8pPr marL="3657600" lvl="7" indent="-228600" algn="l">
              <a:spcBef>
                <a:spcPts val="180"/>
              </a:spcBef>
              <a:spcAft>
                <a:spcPts val="0"/>
              </a:spcAft>
              <a:buClr>
                <a:srgbClr val="00509C"/>
              </a:buClr>
              <a:buSzPts val="900"/>
              <a:buFont typeface="Helvetica Neue"/>
              <a:buNone/>
              <a:defRPr sz="900"/>
            </a:lvl8pPr>
            <a:lvl9pPr marL="4114800" lvl="8" indent="-228600" algn="l">
              <a:spcBef>
                <a:spcPts val="180"/>
              </a:spcBef>
              <a:spcAft>
                <a:spcPts val="0"/>
              </a:spcAft>
              <a:buClr>
                <a:srgbClr val="00509C"/>
              </a:buClr>
              <a:buSzPts val="900"/>
              <a:buFont typeface="Helvetica Neue"/>
              <a:buNone/>
              <a:defRPr sz="9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50"/>
        <p:cNvGrpSpPr/>
        <p:nvPr/>
      </p:nvGrpSpPr>
      <p:grpSpPr>
        <a:xfrm>
          <a:off x="0" y="0"/>
          <a:ext cx="0" cy="0"/>
          <a:chOff x="0" y="0"/>
          <a:chExt cx="0" cy="0"/>
        </a:xfrm>
      </p:grpSpPr>
      <p:sp>
        <p:nvSpPr>
          <p:cNvPr id="51" name="Google Shape;51;p5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2" name="Google Shape;52;p5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00509C"/>
              </a:buClr>
              <a:buSzPts val="4160"/>
              <a:buFont typeface="Noto Sans Symbols"/>
              <a:buNone/>
              <a:defRPr sz="3200" b="1" i="0" u="none" strike="noStrike" cap="none">
                <a:solidFill>
                  <a:srgbClr val="00509C"/>
                </a:solidFill>
                <a:latin typeface="Calibri"/>
                <a:ea typeface="Calibri"/>
                <a:cs typeface="Calibri"/>
                <a:sym typeface="Calibri"/>
              </a:defRPr>
            </a:lvl1pPr>
            <a:lvl2pPr marR="0" lvl="1" algn="l" rtl="0">
              <a:spcBef>
                <a:spcPts val="560"/>
              </a:spcBef>
              <a:spcAft>
                <a:spcPts val="0"/>
              </a:spcAft>
              <a:buClr>
                <a:srgbClr val="7470C5"/>
              </a:buClr>
              <a:buSzPts val="2240"/>
              <a:buFont typeface="Noto Sans Symbols"/>
              <a:buNone/>
              <a:defRPr sz="2800" b="0" i="0" u="none" strike="noStrike" cap="none">
                <a:solidFill>
                  <a:srgbClr val="00509C"/>
                </a:solidFill>
                <a:latin typeface="Calibri"/>
                <a:ea typeface="Calibri"/>
                <a:cs typeface="Calibri"/>
                <a:sym typeface="Calibri"/>
              </a:defRPr>
            </a:lvl2pPr>
            <a:lvl3pPr marR="0" lvl="2" algn="l" rtl="0">
              <a:spcBef>
                <a:spcPts val="480"/>
              </a:spcBef>
              <a:spcAft>
                <a:spcPts val="0"/>
              </a:spcAft>
              <a:buClr>
                <a:schemeClr val="lt2"/>
              </a:buClr>
              <a:buSzPts val="1440"/>
              <a:buFont typeface="Noto Sans Symbols"/>
              <a:buNone/>
              <a:defRPr sz="2400" b="0" i="0" u="none" strike="noStrike" cap="none">
                <a:solidFill>
                  <a:srgbClr val="00509C"/>
                </a:solidFill>
                <a:latin typeface="Calibri"/>
                <a:ea typeface="Calibri"/>
                <a:cs typeface="Calibri"/>
                <a:sym typeface="Calibri"/>
              </a:defRPr>
            </a:lvl3pPr>
            <a:lvl4pPr marR="0" lvl="3" algn="l" rtl="0">
              <a:spcBef>
                <a:spcPts val="400"/>
              </a:spcBef>
              <a:spcAft>
                <a:spcPts val="0"/>
              </a:spcAft>
              <a:buClr>
                <a:srgbClr val="00509C"/>
              </a:buClr>
              <a:buSzPts val="1400"/>
              <a:buFont typeface="Noto Sans Symbols"/>
              <a:buNone/>
              <a:defRPr sz="2000" b="0" i="0" u="none" strike="noStrike" cap="none">
                <a:solidFill>
                  <a:srgbClr val="00509C"/>
                </a:solidFill>
                <a:latin typeface="Calibri"/>
                <a:ea typeface="Calibri"/>
                <a:cs typeface="Calibri"/>
                <a:sym typeface="Calibri"/>
              </a:defRPr>
            </a:lvl4pPr>
            <a:lvl5pPr marR="0" lvl="4" algn="l" rtl="0">
              <a:spcBef>
                <a:spcPts val="400"/>
              </a:spcBef>
              <a:spcAft>
                <a:spcPts val="0"/>
              </a:spcAft>
              <a:buClr>
                <a:srgbClr val="00509C"/>
              </a:buClr>
              <a:buSzPts val="2000"/>
              <a:buFont typeface="Arial"/>
              <a:buNone/>
              <a:defRPr sz="2000" b="0" i="0" u="none" strike="noStrike" cap="none">
                <a:solidFill>
                  <a:srgbClr val="00509C"/>
                </a:solidFill>
                <a:latin typeface="Calibri"/>
                <a:ea typeface="Calibri"/>
                <a:cs typeface="Calibri"/>
                <a:sym typeface="Calibri"/>
              </a:defRPr>
            </a:lvl5pPr>
            <a:lvl6pPr marR="0" lvl="5" algn="l" rtl="0">
              <a:spcBef>
                <a:spcPts val="400"/>
              </a:spcBef>
              <a:spcAft>
                <a:spcPts val="0"/>
              </a:spcAft>
              <a:buClr>
                <a:srgbClr val="00509C"/>
              </a:buClr>
              <a:buSzPts val="2000"/>
              <a:buFont typeface="Helvetica Neue"/>
              <a:buNone/>
              <a:defRPr sz="2000" b="0" i="0" u="none" strike="noStrike" cap="none">
                <a:solidFill>
                  <a:srgbClr val="00509C"/>
                </a:solidFill>
                <a:latin typeface="Helvetica Neue"/>
                <a:ea typeface="Helvetica Neue"/>
                <a:cs typeface="Helvetica Neue"/>
                <a:sym typeface="Helvetica Neue"/>
              </a:defRPr>
            </a:lvl6pPr>
            <a:lvl7pPr marR="0" lvl="6" algn="l" rtl="0">
              <a:spcBef>
                <a:spcPts val="400"/>
              </a:spcBef>
              <a:spcAft>
                <a:spcPts val="0"/>
              </a:spcAft>
              <a:buClr>
                <a:srgbClr val="00509C"/>
              </a:buClr>
              <a:buSzPts val="2000"/>
              <a:buFont typeface="Helvetica Neue"/>
              <a:buNone/>
              <a:defRPr sz="2000" b="0" i="0" u="none" strike="noStrike" cap="none">
                <a:solidFill>
                  <a:srgbClr val="00509C"/>
                </a:solidFill>
                <a:latin typeface="Helvetica Neue"/>
                <a:ea typeface="Helvetica Neue"/>
                <a:cs typeface="Helvetica Neue"/>
                <a:sym typeface="Helvetica Neue"/>
              </a:defRPr>
            </a:lvl7pPr>
            <a:lvl8pPr marR="0" lvl="7" algn="l" rtl="0">
              <a:spcBef>
                <a:spcPts val="400"/>
              </a:spcBef>
              <a:spcAft>
                <a:spcPts val="0"/>
              </a:spcAft>
              <a:buClr>
                <a:srgbClr val="00509C"/>
              </a:buClr>
              <a:buSzPts val="2000"/>
              <a:buFont typeface="Helvetica Neue"/>
              <a:buNone/>
              <a:defRPr sz="2000" b="0" i="0" u="none" strike="noStrike" cap="none">
                <a:solidFill>
                  <a:srgbClr val="00509C"/>
                </a:solidFill>
                <a:latin typeface="Helvetica Neue"/>
                <a:ea typeface="Helvetica Neue"/>
                <a:cs typeface="Helvetica Neue"/>
                <a:sym typeface="Helvetica Neue"/>
              </a:defRPr>
            </a:lvl8pPr>
            <a:lvl9pPr marR="0" lvl="8" algn="l" rtl="0">
              <a:spcBef>
                <a:spcPts val="400"/>
              </a:spcBef>
              <a:spcAft>
                <a:spcPts val="0"/>
              </a:spcAft>
              <a:buClr>
                <a:srgbClr val="00509C"/>
              </a:buClr>
              <a:buSzPts val="2000"/>
              <a:buFont typeface="Helvetica Neue"/>
              <a:buNone/>
              <a:defRPr sz="2000" b="0" i="0" u="none" strike="noStrike" cap="none">
                <a:solidFill>
                  <a:srgbClr val="00509C"/>
                </a:solidFill>
                <a:latin typeface="Helvetica Neue"/>
                <a:ea typeface="Helvetica Neue"/>
                <a:cs typeface="Helvetica Neue"/>
                <a:sym typeface="Helvetica Neue"/>
              </a:defRPr>
            </a:lvl9pPr>
          </a:lstStyle>
          <a:p>
            <a:endParaRPr/>
          </a:p>
        </p:txBody>
      </p:sp>
      <p:sp>
        <p:nvSpPr>
          <p:cNvPr id="53" name="Google Shape;53;p5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820"/>
              <a:buNone/>
              <a:defRPr sz="1400"/>
            </a:lvl1pPr>
            <a:lvl2pPr marL="914400" lvl="1" indent="-228600" algn="l">
              <a:spcBef>
                <a:spcPts val="240"/>
              </a:spcBef>
              <a:spcAft>
                <a:spcPts val="0"/>
              </a:spcAft>
              <a:buSzPts val="960"/>
              <a:buNone/>
              <a:defRPr sz="1200"/>
            </a:lvl2pPr>
            <a:lvl3pPr marL="1371600" lvl="2" indent="-228600" algn="l">
              <a:spcBef>
                <a:spcPts val="200"/>
              </a:spcBef>
              <a:spcAft>
                <a:spcPts val="0"/>
              </a:spcAft>
              <a:buSzPts val="600"/>
              <a:buNone/>
              <a:defRPr sz="1000"/>
            </a:lvl3pPr>
            <a:lvl4pPr marL="1828800" lvl="3" indent="-228600" algn="l">
              <a:spcBef>
                <a:spcPts val="180"/>
              </a:spcBef>
              <a:spcAft>
                <a:spcPts val="0"/>
              </a:spcAft>
              <a:buSzPts val="630"/>
              <a:buNone/>
              <a:defRPr sz="900"/>
            </a:lvl4pPr>
            <a:lvl5pPr marL="2286000" lvl="4" indent="-228600" algn="l">
              <a:spcBef>
                <a:spcPts val="180"/>
              </a:spcBef>
              <a:spcAft>
                <a:spcPts val="0"/>
              </a:spcAft>
              <a:buClr>
                <a:srgbClr val="00509C"/>
              </a:buClr>
              <a:buSzPts val="900"/>
              <a:buNone/>
              <a:defRPr sz="900"/>
            </a:lvl5pPr>
            <a:lvl6pPr marL="2743200" lvl="5" indent="-228600" algn="l">
              <a:spcBef>
                <a:spcPts val="180"/>
              </a:spcBef>
              <a:spcAft>
                <a:spcPts val="0"/>
              </a:spcAft>
              <a:buClr>
                <a:srgbClr val="00509C"/>
              </a:buClr>
              <a:buSzPts val="900"/>
              <a:buFont typeface="Helvetica Neue"/>
              <a:buNone/>
              <a:defRPr sz="900"/>
            </a:lvl6pPr>
            <a:lvl7pPr marL="3200400" lvl="6" indent="-228600" algn="l">
              <a:spcBef>
                <a:spcPts val="180"/>
              </a:spcBef>
              <a:spcAft>
                <a:spcPts val="0"/>
              </a:spcAft>
              <a:buClr>
                <a:srgbClr val="00509C"/>
              </a:buClr>
              <a:buSzPts val="900"/>
              <a:buFont typeface="Helvetica Neue"/>
              <a:buNone/>
              <a:defRPr sz="900"/>
            </a:lvl7pPr>
            <a:lvl8pPr marL="3657600" lvl="7" indent="-228600" algn="l">
              <a:spcBef>
                <a:spcPts val="180"/>
              </a:spcBef>
              <a:spcAft>
                <a:spcPts val="0"/>
              </a:spcAft>
              <a:buClr>
                <a:srgbClr val="00509C"/>
              </a:buClr>
              <a:buSzPts val="900"/>
              <a:buFont typeface="Helvetica Neue"/>
              <a:buNone/>
              <a:defRPr sz="900"/>
            </a:lvl8pPr>
            <a:lvl9pPr marL="4114800" lvl="8" indent="-228600" algn="l">
              <a:spcBef>
                <a:spcPts val="180"/>
              </a:spcBef>
              <a:spcAft>
                <a:spcPts val="0"/>
              </a:spcAft>
              <a:buClr>
                <a:srgbClr val="00509C"/>
              </a:buClr>
              <a:buSzPts val="900"/>
              <a:buFont typeface="Helvetica Neue"/>
              <a:buNone/>
              <a:defRPr sz="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54"/>
        <p:cNvGrpSpPr/>
        <p:nvPr/>
      </p:nvGrpSpPr>
      <p:grpSpPr>
        <a:xfrm>
          <a:off x="0" y="0"/>
          <a:ext cx="0" cy="0"/>
          <a:chOff x="0" y="0"/>
          <a:chExt cx="0" cy="0"/>
        </a:xfrm>
      </p:grpSpPr>
      <p:sp>
        <p:nvSpPr>
          <p:cNvPr id="55" name="Google Shape;55;p52"/>
          <p:cNvSpPr txBox="1">
            <a:spLocks noGrp="1"/>
          </p:cNvSpPr>
          <p:nvPr>
            <p:ph type="title"/>
          </p:nvPr>
        </p:nvSpPr>
        <p:spPr>
          <a:xfrm>
            <a:off x="685800" y="0"/>
            <a:ext cx="7270576" cy="6926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6" name="Google Shape;56;p52"/>
          <p:cNvSpPr txBox="1">
            <a:spLocks noGrp="1"/>
          </p:cNvSpPr>
          <p:nvPr>
            <p:ph type="body" idx="1"/>
          </p:nvPr>
        </p:nvSpPr>
        <p:spPr>
          <a:xfrm rot="5400000">
            <a:off x="2514600" y="-304800"/>
            <a:ext cx="4114800" cy="7772400"/>
          </a:xfrm>
          <a:prstGeom prst="rect">
            <a:avLst/>
          </a:prstGeom>
          <a:noFill/>
          <a:ln>
            <a:noFill/>
          </a:ln>
        </p:spPr>
        <p:txBody>
          <a:bodyPr spcFirstLastPara="1" wrap="square" lIns="91425" tIns="45700" rIns="91425" bIns="45700" anchor="t" anchorCtr="0">
            <a:noAutofit/>
          </a:bodyPr>
          <a:lstStyle>
            <a:lvl1pPr marL="457200" lvl="0" indent="-377190" algn="l">
              <a:spcBef>
                <a:spcPts val="360"/>
              </a:spcBef>
              <a:spcAft>
                <a:spcPts val="0"/>
              </a:spcAft>
              <a:buSzPts val="234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308610" algn="l">
              <a:spcBef>
                <a:spcPts val="360"/>
              </a:spcBef>
              <a:spcAft>
                <a:spcPts val="0"/>
              </a:spcAft>
              <a:buSzPts val="1260"/>
              <a:buChar char="✔"/>
              <a:defRPr/>
            </a:lvl4pPr>
            <a:lvl5pPr marL="2286000" lvl="4" indent="-342900" algn="l">
              <a:spcBef>
                <a:spcPts val="360"/>
              </a:spcBef>
              <a:spcAft>
                <a:spcPts val="0"/>
              </a:spcAft>
              <a:buClr>
                <a:srgbClr val="00509C"/>
              </a:buClr>
              <a:buSzPts val="1800"/>
              <a:buChar char="•"/>
              <a:defRPr/>
            </a:lvl5pPr>
            <a:lvl6pPr marL="2743200" lvl="5" indent="-228600" algn="l">
              <a:spcBef>
                <a:spcPts val="360"/>
              </a:spcBef>
              <a:spcAft>
                <a:spcPts val="0"/>
              </a:spcAft>
              <a:buSzPts val="1400"/>
              <a:buNone/>
              <a:defRPr/>
            </a:lvl6pPr>
            <a:lvl7pPr marL="3200400" lvl="6" indent="-228600" algn="l">
              <a:spcBef>
                <a:spcPts val="360"/>
              </a:spcBef>
              <a:spcAft>
                <a:spcPts val="0"/>
              </a:spcAft>
              <a:buSzPts val="1400"/>
              <a:buNone/>
              <a:defRPr/>
            </a:lvl7pPr>
            <a:lvl8pPr marL="3657600" lvl="7" indent="-228600" algn="l">
              <a:spcBef>
                <a:spcPts val="360"/>
              </a:spcBef>
              <a:spcAft>
                <a:spcPts val="0"/>
              </a:spcAft>
              <a:buSzPts val="1400"/>
              <a:buNone/>
              <a:defRPr/>
            </a:lvl8pPr>
            <a:lvl9pPr marL="4114800" lvl="8" indent="-228600" algn="l">
              <a:spcBef>
                <a:spcPts val="36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8"/>
          <p:cNvSpPr txBox="1">
            <a:spLocks noGrp="1"/>
          </p:cNvSpPr>
          <p:nvPr>
            <p:ph type="body" idx="1"/>
          </p:nvPr>
        </p:nvSpPr>
        <p:spPr>
          <a:xfrm>
            <a:off x="685800" y="1524000"/>
            <a:ext cx="7772400" cy="4114800"/>
          </a:xfrm>
          <a:prstGeom prst="rect">
            <a:avLst/>
          </a:prstGeom>
          <a:noFill/>
          <a:ln>
            <a:noFill/>
          </a:ln>
        </p:spPr>
        <p:txBody>
          <a:bodyPr spcFirstLastPara="1" wrap="square" lIns="91425" tIns="45700" rIns="91425" bIns="45700" anchor="t" anchorCtr="0">
            <a:noAutofit/>
          </a:bodyPr>
          <a:lstStyle>
            <a:lvl1pPr marL="457200" marR="0" lvl="0" indent="-426719" algn="l" rtl="0">
              <a:spcBef>
                <a:spcPts val="480"/>
              </a:spcBef>
              <a:spcAft>
                <a:spcPts val="0"/>
              </a:spcAft>
              <a:buClr>
                <a:srgbClr val="00509C"/>
              </a:buClr>
              <a:buSzPts val="3120"/>
              <a:buFont typeface="Noto Sans Symbols"/>
              <a:buChar char="◆"/>
              <a:defRPr sz="2400" b="1" i="0" u="none" strike="noStrike" cap="none">
                <a:solidFill>
                  <a:srgbClr val="00509C"/>
                </a:solidFill>
                <a:latin typeface="Calibri"/>
                <a:ea typeface="Calibri"/>
                <a:cs typeface="Calibri"/>
                <a:sym typeface="Calibri"/>
              </a:defRPr>
            </a:lvl1pPr>
            <a:lvl2pPr marL="914400" marR="0" lvl="1" indent="-340360" algn="l" rtl="0">
              <a:spcBef>
                <a:spcPts val="440"/>
              </a:spcBef>
              <a:spcAft>
                <a:spcPts val="0"/>
              </a:spcAft>
              <a:buClr>
                <a:srgbClr val="7470C5"/>
              </a:buClr>
              <a:buSzPts val="1760"/>
              <a:buFont typeface="Noto Sans Symbols"/>
              <a:buChar char="◆"/>
              <a:defRPr sz="2200" b="0" i="0" u="none" strike="noStrike" cap="none">
                <a:solidFill>
                  <a:srgbClr val="00509C"/>
                </a:solidFill>
                <a:latin typeface="Calibri"/>
                <a:ea typeface="Calibri"/>
                <a:cs typeface="Calibri"/>
                <a:sym typeface="Calibri"/>
              </a:defRPr>
            </a:lvl2pPr>
            <a:lvl3pPr marL="1371600" marR="0" lvl="2" indent="-304800" algn="l" rtl="0">
              <a:spcBef>
                <a:spcPts val="400"/>
              </a:spcBef>
              <a:spcAft>
                <a:spcPts val="0"/>
              </a:spcAft>
              <a:buClr>
                <a:schemeClr val="lt2"/>
              </a:buClr>
              <a:buSzPts val="1200"/>
              <a:buFont typeface="Noto Sans Symbols"/>
              <a:buChar char="◆"/>
              <a:defRPr sz="2000" b="0" i="0" u="none" strike="noStrike" cap="none">
                <a:solidFill>
                  <a:srgbClr val="00509C"/>
                </a:solidFill>
                <a:latin typeface="Calibri"/>
                <a:ea typeface="Calibri"/>
                <a:cs typeface="Calibri"/>
                <a:sym typeface="Calibri"/>
              </a:defRPr>
            </a:lvl3pPr>
            <a:lvl4pPr marL="1828800" marR="0" lvl="3" indent="-308610" algn="l" rtl="0">
              <a:spcBef>
                <a:spcPts val="360"/>
              </a:spcBef>
              <a:spcAft>
                <a:spcPts val="0"/>
              </a:spcAft>
              <a:buClr>
                <a:srgbClr val="00509C"/>
              </a:buClr>
              <a:buSzPts val="1260"/>
              <a:buFont typeface="Noto Sans Symbols"/>
              <a:buChar char="✔"/>
              <a:defRPr sz="1800" b="0" i="0" u="none" strike="noStrike" cap="none">
                <a:solidFill>
                  <a:srgbClr val="00509C"/>
                </a:solidFill>
                <a:latin typeface="Calibri"/>
                <a:ea typeface="Calibri"/>
                <a:cs typeface="Calibri"/>
                <a:sym typeface="Calibri"/>
              </a:defRPr>
            </a:lvl4pPr>
            <a:lvl5pPr marL="2286000" marR="0" lvl="4" indent="-355600" algn="l" rtl="0">
              <a:spcBef>
                <a:spcPts val="400"/>
              </a:spcBef>
              <a:spcAft>
                <a:spcPts val="0"/>
              </a:spcAft>
              <a:buClr>
                <a:srgbClr val="00509C"/>
              </a:buClr>
              <a:buSzPts val="2000"/>
              <a:buFont typeface="Arial"/>
              <a:buChar char="•"/>
              <a:defRPr sz="2000" b="0" i="0" u="none" strike="noStrike" cap="none">
                <a:solidFill>
                  <a:srgbClr val="00509C"/>
                </a:solidFill>
                <a:latin typeface="Calibri"/>
                <a:ea typeface="Calibri"/>
                <a:cs typeface="Calibri"/>
                <a:sym typeface="Calibri"/>
              </a:defRPr>
            </a:lvl5pPr>
            <a:lvl6pPr marL="2743200" marR="0" lvl="5" indent="-228600" algn="l" rtl="0">
              <a:spcBef>
                <a:spcPts val="400"/>
              </a:spcBef>
              <a:spcAft>
                <a:spcPts val="0"/>
              </a:spcAft>
              <a:buSzPts val="1400"/>
              <a:buNone/>
              <a:defRPr sz="2000" b="0" i="0" u="none" strike="noStrike" cap="none">
                <a:solidFill>
                  <a:srgbClr val="00509C"/>
                </a:solidFill>
                <a:latin typeface="Helvetica Neue"/>
                <a:ea typeface="Helvetica Neue"/>
                <a:cs typeface="Helvetica Neue"/>
                <a:sym typeface="Helvetica Neue"/>
              </a:defRPr>
            </a:lvl6pPr>
            <a:lvl7pPr marL="3200400" marR="0" lvl="6" indent="-228600" algn="l" rtl="0">
              <a:spcBef>
                <a:spcPts val="400"/>
              </a:spcBef>
              <a:spcAft>
                <a:spcPts val="0"/>
              </a:spcAft>
              <a:buSzPts val="1400"/>
              <a:buNone/>
              <a:defRPr sz="2000" b="0" i="0" u="none" strike="noStrike" cap="none">
                <a:solidFill>
                  <a:srgbClr val="00509C"/>
                </a:solidFill>
                <a:latin typeface="Helvetica Neue"/>
                <a:ea typeface="Helvetica Neue"/>
                <a:cs typeface="Helvetica Neue"/>
                <a:sym typeface="Helvetica Neue"/>
              </a:defRPr>
            </a:lvl7pPr>
            <a:lvl8pPr marL="3657600" marR="0" lvl="7" indent="-228600" algn="l" rtl="0">
              <a:spcBef>
                <a:spcPts val="400"/>
              </a:spcBef>
              <a:spcAft>
                <a:spcPts val="0"/>
              </a:spcAft>
              <a:buSzPts val="1400"/>
              <a:buNone/>
              <a:defRPr sz="2000" b="0" i="0" u="none" strike="noStrike" cap="none">
                <a:solidFill>
                  <a:srgbClr val="00509C"/>
                </a:solidFill>
                <a:latin typeface="Helvetica Neue"/>
                <a:ea typeface="Helvetica Neue"/>
                <a:cs typeface="Helvetica Neue"/>
                <a:sym typeface="Helvetica Neue"/>
              </a:defRPr>
            </a:lvl8pPr>
            <a:lvl9pPr marL="4114800" marR="0" lvl="8" indent="-228600" algn="l" rtl="0">
              <a:spcBef>
                <a:spcPts val="400"/>
              </a:spcBef>
              <a:spcAft>
                <a:spcPts val="0"/>
              </a:spcAft>
              <a:buSzPts val="1400"/>
              <a:buNone/>
              <a:defRPr sz="2000" b="0" i="0" u="none" strike="noStrike" cap="none">
                <a:solidFill>
                  <a:srgbClr val="00509C"/>
                </a:solidFill>
                <a:latin typeface="Helvetica Neue"/>
                <a:ea typeface="Helvetica Neue"/>
                <a:cs typeface="Helvetica Neue"/>
                <a:sym typeface="Helvetica Neue"/>
              </a:defRPr>
            </a:lvl9pPr>
          </a:lstStyle>
          <a:p>
            <a:endParaRPr/>
          </a:p>
        </p:txBody>
      </p:sp>
      <p:sp>
        <p:nvSpPr>
          <p:cNvPr id="11" name="Google Shape;11;p38"/>
          <p:cNvSpPr txBox="1">
            <a:spLocks noGrp="1"/>
          </p:cNvSpPr>
          <p:nvPr>
            <p:ph type="title"/>
          </p:nvPr>
        </p:nvSpPr>
        <p:spPr>
          <a:xfrm>
            <a:off x="685800" y="0"/>
            <a:ext cx="7270576" cy="692696"/>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3200" b="1" i="0" u="none" strike="noStrike" cap="small">
                <a:solidFill>
                  <a:srgbClr val="00509C"/>
                </a:solidFill>
                <a:latin typeface="Calibri"/>
                <a:ea typeface="Calibri"/>
                <a:cs typeface="Calibri"/>
                <a:sym typeface="Calibri"/>
              </a:defRPr>
            </a:lvl1pPr>
            <a:lvl2pPr marR="0" lvl="1" algn="r" rtl="0">
              <a:spcBef>
                <a:spcPts val="0"/>
              </a:spcBef>
              <a:spcAft>
                <a:spcPts val="0"/>
              </a:spcAft>
              <a:buSzPts val="1400"/>
              <a:buNone/>
              <a:defRPr sz="3200" b="1" i="0" u="none" strike="noStrike" cap="none">
                <a:solidFill>
                  <a:srgbClr val="00509C"/>
                </a:solidFill>
                <a:latin typeface="Calibri"/>
                <a:ea typeface="Calibri"/>
                <a:cs typeface="Calibri"/>
                <a:sym typeface="Calibri"/>
              </a:defRPr>
            </a:lvl2pPr>
            <a:lvl3pPr marR="0" lvl="2" algn="r" rtl="0">
              <a:spcBef>
                <a:spcPts val="0"/>
              </a:spcBef>
              <a:spcAft>
                <a:spcPts val="0"/>
              </a:spcAft>
              <a:buSzPts val="1400"/>
              <a:buNone/>
              <a:defRPr sz="3200" b="1" i="0" u="none" strike="noStrike" cap="none">
                <a:solidFill>
                  <a:srgbClr val="00509C"/>
                </a:solidFill>
                <a:latin typeface="Calibri"/>
                <a:ea typeface="Calibri"/>
                <a:cs typeface="Calibri"/>
                <a:sym typeface="Calibri"/>
              </a:defRPr>
            </a:lvl3pPr>
            <a:lvl4pPr marR="0" lvl="3" algn="r" rtl="0">
              <a:spcBef>
                <a:spcPts val="0"/>
              </a:spcBef>
              <a:spcAft>
                <a:spcPts val="0"/>
              </a:spcAft>
              <a:buSzPts val="1400"/>
              <a:buNone/>
              <a:defRPr sz="3200" b="1" i="0" u="none" strike="noStrike" cap="none">
                <a:solidFill>
                  <a:srgbClr val="00509C"/>
                </a:solidFill>
                <a:latin typeface="Calibri"/>
                <a:ea typeface="Calibri"/>
                <a:cs typeface="Calibri"/>
                <a:sym typeface="Calibri"/>
              </a:defRPr>
            </a:lvl4pPr>
            <a:lvl5pPr marR="0" lvl="4" algn="r" rtl="0">
              <a:spcBef>
                <a:spcPts val="0"/>
              </a:spcBef>
              <a:spcAft>
                <a:spcPts val="0"/>
              </a:spcAft>
              <a:buSzPts val="1400"/>
              <a:buNone/>
              <a:defRPr sz="3200" b="1" i="0" u="none" strike="noStrike" cap="none">
                <a:solidFill>
                  <a:srgbClr val="00509C"/>
                </a:solidFill>
                <a:latin typeface="Calibri"/>
                <a:ea typeface="Calibri"/>
                <a:cs typeface="Calibri"/>
                <a:sym typeface="Calibri"/>
              </a:defRPr>
            </a:lvl5pPr>
            <a:lvl6pPr marR="0" lvl="5" algn="ctr" rtl="0">
              <a:spcBef>
                <a:spcPts val="0"/>
              </a:spcBef>
              <a:spcAft>
                <a:spcPts val="0"/>
              </a:spcAft>
              <a:buSzPts val="1400"/>
              <a:buNone/>
              <a:defRPr sz="2800" b="1" i="0" u="none" strike="noStrike" cap="none">
                <a:solidFill>
                  <a:srgbClr val="00509C"/>
                </a:solidFill>
                <a:latin typeface="Helvetica Neue"/>
                <a:ea typeface="Helvetica Neue"/>
                <a:cs typeface="Helvetica Neue"/>
                <a:sym typeface="Helvetica Neue"/>
              </a:defRPr>
            </a:lvl6pPr>
            <a:lvl7pPr marR="0" lvl="6" algn="ctr" rtl="0">
              <a:spcBef>
                <a:spcPts val="0"/>
              </a:spcBef>
              <a:spcAft>
                <a:spcPts val="0"/>
              </a:spcAft>
              <a:buSzPts val="1400"/>
              <a:buNone/>
              <a:defRPr sz="2800" b="1" i="0" u="none" strike="noStrike" cap="none">
                <a:solidFill>
                  <a:srgbClr val="00509C"/>
                </a:solidFill>
                <a:latin typeface="Helvetica Neue"/>
                <a:ea typeface="Helvetica Neue"/>
                <a:cs typeface="Helvetica Neue"/>
                <a:sym typeface="Helvetica Neue"/>
              </a:defRPr>
            </a:lvl7pPr>
            <a:lvl8pPr marR="0" lvl="7" algn="ctr" rtl="0">
              <a:spcBef>
                <a:spcPts val="0"/>
              </a:spcBef>
              <a:spcAft>
                <a:spcPts val="0"/>
              </a:spcAft>
              <a:buSzPts val="1400"/>
              <a:buNone/>
              <a:defRPr sz="2800" b="1" i="0" u="none" strike="noStrike" cap="none">
                <a:solidFill>
                  <a:srgbClr val="00509C"/>
                </a:solidFill>
                <a:latin typeface="Helvetica Neue"/>
                <a:ea typeface="Helvetica Neue"/>
                <a:cs typeface="Helvetica Neue"/>
                <a:sym typeface="Helvetica Neue"/>
              </a:defRPr>
            </a:lvl8pPr>
            <a:lvl9pPr marR="0" lvl="8" algn="ctr" rtl="0">
              <a:spcBef>
                <a:spcPts val="0"/>
              </a:spcBef>
              <a:spcAft>
                <a:spcPts val="0"/>
              </a:spcAft>
              <a:buSzPts val="1400"/>
              <a:buNone/>
              <a:defRPr sz="2800" b="1" i="0" u="none" strike="noStrike" cap="none">
                <a:solidFill>
                  <a:srgbClr val="00509C"/>
                </a:solidFill>
                <a:latin typeface="Helvetica Neue"/>
                <a:ea typeface="Helvetica Neue"/>
                <a:cs typeface="Helvetica Neue"/>
                <a:sym typeface="Helvetica Neue"/>
              </a:defRPr>
            </a:lvl9pPr>
          </a:lstStyle>
          <a:p>
            <a:endParaRPr/>
          </a:p>
        </p:txBody>
      </p:sp>
      <p:sp>
        <p:nvSpPr>
          <p:cNvPr id="12" name="Google Shape;12;p38"/>
          <p:cNvSpPr/>
          <p:nvPr/>
        </p:nvSpPr>
        <p:spPr>
          <a:xfrm>
            <a:off x="5791200" y="6553200"/>
            <a:ext cx="2590800" cy="2286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fr-FR" sz="1000" b="0" i="0" u="none" strike="noStrike" cap="none">
                <a:solidFill>
                  <a:schemeClr val="lt1"/>
                </a:solidFill>
                <a:latin typeface="Helvetica Neue"/>
                <a:ea typeface="Helvetica Neue"/>
                <a:cs typeface="Helvetica Neue"/>
                <a:sym typeface="Helvetica Neue"/>
              </a:rPr>
              <a:t>‹N°›</a:t>
            </a:fld>
            <a:endParaRPr sz="1000" b="0" i="0" u="none" strike="noStrike" cap="none">
              <a:solidFill>
                <a:schemeClr val="lt1"/>
              </a:solidFill>
              <a:latin typeface="Helvetica Neue"/>
              <a:ea typeface="Helvetica Neue"/>
              <a:cs typeface="Helvetica Neue"/>
              <a:sym typeface="Helvetica Neue"/>
            </a:endParaRPr>
          </a:p>
        </p:txBody>
      </p:sp>
      <p:sp>
        <p:nvSpPr>
          <p:cNvPr id="13" name="Google Shape;13;p38"/>
          <p:cNvSpPr txBox="1"/>
          <p:nvPr/>
        </p:nvSpPr>
        <p:spPr>
          <a:xfrm>
            <a:off x="8974138" y="6643688"/>
            <a:ext cx="169862" cy="2143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800" b="0" i="0" u="none" strike="noStrike" cap="none">
                <a:solidFill>
                  <a:schemeClr val="lt1"/>
                </a:solidFill>
                <a:latin typeface="Helvetica Neue"/>
                <a:ea typeface="Helvetica Neue"/>
                <a:cs typeface="Helvetica Neue"/>
                <a:sym typeface="Helvetica Neue"/>
              </a:rPr>
              <a:t>©</a:t>
            </a:r>
            <a:endParaRPr/>
          </a:p>
        </p:txBody>
      </p:sp>
      <p:pic>
        <p:nvPicPr>
          <p:cNvPr id="14" name="Google Shape;14;p38" descr="ARACT_logo_CENTRE VAL DE LOIRE_PANTONE.eps"/>
          <p:cNvPicPr preferRelativeResize="0"/>
          <p:nvPr/>
        </p:nvPicPr>
        <p:blipFill rotWithShape="1">
          <a:blip r:embed="rId14">
            <a:alphaModFix/>
          </a:blip>
          <a:srcRect/>
          <a:stretch/>
        </p:blipFill>
        <p:spPr>
          <a:xfrm>
            <a:off x="8119536" y="5877272"/>
            <a:ext cx="1024463" cy="593377"/>
          </a:xfrm>
          <a:prstGeom prst="rect">
            <a:avLst/>
          </a:prstGeom>
          <a:noFill/>
          <a:ln>
            <a:noFill/>
          </a:ln>
        </p:spPr>
      </p:pic>
      <p:pic>
        <p:nvPicPr>
          <p:cNvPr id="15" name="Google Shape;15;p38" descr="Capture d’écran 2017-02-17 à 08.38.54.png"/>
          <p:cNvPicPr preferRelativeResize="0"/>
          <p:nvPr/>
        </p:nvPicPr>
        <p:blipFill rotWithShape="1">
          <a:blip r:embed="rId15">
            <a:alphaModFix/>
          </a:blip>
          <a:srcRect/>
          <a:stretch/>
        </p:blipFill>
        <p:spPr>
          <a:xfrm>
            <a:off x="7938988" y="0"/>
            <a:ext cx="1205012" cy="1118940"/>
          </a:xfrm>
          <a:prstGeom prst="rect">
            <a:avLst/>
          </a:prstGeom>
          <a:noFill/>
          <a:ln>
            <a:noFill/>
          </a:ln>
        </p:spPr>
      </p:pic>
      <p:pic>
        <p:nvPicPr>
          <p:cNvPr id="16" name="Google Shape;16;p38" descr="Capture d’écran 2017-02-17 à 08.38.37.png"/>
          <p:cNvPicPr preferRelativeResize="0"/>
          <p:nvPr/>
        </p:nvPicPr>
        <p:blipFill rotWithShape="1">
          <a:blip r:embed="rId16">
            <a:alphaModFix/>
          </a:blip>
          <a:srcRect/>
          <a:stretch/>
        </p:blipFill>
        <p:spPr>
          <a:xfrm>
            <a:off x="0" y="5517232"/>
            <a:ext cx="1266624" cy="1340768"/>
          </a:xfrm>
          <a:prstGeom prst="rect">
            <a:avLst/>
          </a:prstGeom>
          <a:noFill/>
          <a:ln>
            <a:noFill/>
          </a:ln>
        </p:spPr>
      </p:pic>
      <p:sp>
        <p:nvSpPr>
          <p:cNvPr id="17" name="Google Shape;17;p38"/>
          <p:cNvSpPr txBox="1">
            <a:spLocks noGrp="1"/>
          </p:cNvSpPr>
          <p:nvPr>
            <p:ph type="sldNum" idx="12"/>
          </p:nvPr>
        </p:nvSpPr>
        <p:spPr>
          <a:xfrm>
            <a:off x="5436096" y="6492875"/>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1pPr>
            <a:lvl2pPr marL="0" marR="0" lvl="1"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2pPr>
            <a:lvl3pPr marL="0" marR="0" lvl="2"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3pPr>
            <a:lvl4pPr marL="0" marR="0" lvl="3"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4pPr>
            <a:lvl5pPr marL="0" marR="0" lvl="4"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5pPr>
            <a:lvl6pPr marL="0" marR="0" lvl="5"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6pPr>
            <a:lvl7pPr marL="0" marR="0" lvl="6"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7pPr>
            <a:lvl8pPr marL="0" marR="0" lvl="7"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8pPr>
            <a:lvl9pPr marL="0" marR="0" lvl="8"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86" r:id="rId11"/>
    <p:sldLayoutId id="214748368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sp>
        <p:nvSpPr>
          <p:cNvPr id="61" name="Google Shape;61;p40"/>
          <p:cNvSpPr txBox="1">
            <a:spLocks noGrp="1"/>
          </p:cNvSpPr>
          <p:nvPr>
            <p:ph type="body" idx="1"/>
          </p:nvPr>
        </p:nvSpPr>
        <p:spPr>
          <a:xfrm>
            <a:off x="685800" y="1524000"/>
            <a:ext cx="7772400" cy="4114800"/>
          </a:xfrm>
          <a:prstGeom prst="rect">
            <a:avLst/>
          </a:prstGeom>
          <a:noFill/>
          <a:ln>
            <a:noFill/>
          </a:ln>
        </p:spPr>
        <p:txBody>
          <a:bodyPr spcFirstLastPara="1" wrap="square" lIns="91425" tIns="45700" rIns="91425" bIns="45700" anchor="t" anchorCtr="0">
            <a:noAutofit/>
          </a:bodyPr>
          <a:lstStyle>
            <a:lvl1pPr marL="457200" marR="0" lvl="0" indent="-426719" algn="l" rtl="0">
              <a:lnSpc>
                <a:spcPct val="100000"/>
              </a:lnSpc>
              <a:spcBef>
                <a:spcPts val="480"/>
              </a:spcBef>
              <a:spcAft>
                <a:spcPts val="0"/>
              </a:spcAft>
              <a:buClr>
                <a:srgbClr val="00509C"/>
              </a:buClr>
              <a:buSzPts val="3120"/>
              <a:buFont typeface="Calibri"/>
              <a:buChar char="•"/>
              <a:defRPr sz="2400" b="1" i="0" u="none" strike="noStrike" cap="none">
                <a:solidFill>
                  <a:srgbClr val="00509C"/>
                </a:solidFill>
                <a:latin typeface="Calibri"/>
                <a:ea typeface="Calibri"/>
                <a:cs typeface="Calibri"/>
                <a:sym typeface="Calibri"/>
              </a:defRPr>
            </a:lvl1pPr>
            <a:lvl2pPr marL="914400" marR="0" lvl="1" indent="-340360" algn="l" rtl="0">
              <a:lnSpc>
                <a:spcPct val="100000"/>
              </a:lnSpc>
              <a:spcBef>
                <a:spcPts val="440"/>
              </a:spcBef>
              <a:spcAft>
                <a:spcPts val="0"/>
              </a:spcAft>
              <a:buClr>
                <a:srgbClr val="7470C5"/>
              </a:buClr>
              <a:buSzPts val="1760"/>
              <a:buFont typeface="Noto Sans Symbols"/>
              <a:buChar char="◆"/>
              <a:defRPr sz="2200" b="0" i="0" u="none" strike="noStrike" cap="none">
                <a:solidFill>
                  <a:srgbClr val="00509C"/>
                </a:solidFill>
                <a:latin typeface="Calibri"/>
                <a:ea typeface="Calibri"/>
                <a:cs typeface="Calibri"/>
                <a:sym typeface="Calibri"/>
              </a:defRPr>
            </a:lvl2pPr>
            <a:lvl3pPr marL="1371600" marR="0" lvl="2" indent="-304800" algn="l" rtl="0">
              <a:lnSpc>
                <a:spcPct val="100000"/>
              </a:lnSpc>
              <a:spcBef>
                <a:spcPts val="400"/>
              </a:spcBef>
              <a:spcAft>
                <a:spcPts val="0"/>
              </a:spcAft>
              <a:buClr>
                <a:schemeClr val="lt2"/>
              </a:buClr>
              <a:buSzPts val="1200"/>
              <a:buFont typeface="Noto Sans Symbols"/>
              <a:buChar char="◆"/>
              <a:defRPr sz="2000" b="0" i="0" u="none" strike="noStrike" cap="none">
                <a:solidFill>
                  <a:srgbClr val="00509C"/>
                </a:solidFill>
                <a:latin typeface="Calibri"/>
                <a:ea typeface="Calibri"/>
                <a:cs typeface="Calibri"/>
                <a:sym typeface="Calibri"/>
              </a:defRPr>
            </a:lvl3pPr>
            <a:lvl4pPr marL="1828800" marR="0" lvl="3" indent="-308610" algn="l" rtl="0">
              <a:lnSpc>
                <a:spcPct val="100000"/>
              </a:lnSpc>
              <a:spcBef>
                <a:spcPts val="360"/>
              </a:spcBef>
              <a:spcAft>
                <a:spcPts val="0"/>
              </a:spcAft>
              <a:buClr>
                <a:srgbClr val="00509C"/>
              </a:buClr>
              <a:buSzPts val="1260"/>
              <a:buFont typeface="Noto Sans Symbols"/>
              <a:buChar char="✔"/>
              <a:defRPr sz="1800" b="0" i="0" u="none" strike="noStrike" cap="none">
                <a:solidFill>
                  <a:srgbClr val="00509C"/>
                </a:solidFill>
                <a:latin typeface="Calibri"/>
                <a:ea typeface="Calibri"/>
                <a:cs typeface="Calibri"/>
                <a:sym typeface="Calibri"/>
              </a:defRPr>
            </a:lvl4pPr>
            <a:lvl5pPr marL="2286000" marR="0" lvl="4" indent="-355600" algn="l" rtl="0">
              <a:lnSpc>
                <a:spcPct val="100000"/>
              </a:lnSpc>
              <a:spcBef>
                <a:spcPts val="400"/>
              </a:spcBef>
              <a:spcAft>
                <a:spcPts val="0"/>
              </a:spcAft>
              <a:buClr>
                <a:srgbClr val="00509C"/>
              </a:buClr>
              <a:buSzPts val="2000"/>
              <a:buFont typeface="Arial"/>
              <a:buChar char="•"/>
              <a:defRPr sz="2000" b="0" i="0" u="none" strike="noStrike" cap="none">
                <a:solidFill>
                  <a:srgbClr val="00509C"/>
                </a:solidFill>
                <a:latin typeface="Calibri"/>
                <a:ea typeface="Calibri"/>
                <a:cs typeface="Calibri"/>
                <a:sym typeface="Calibri"/>
              </a:defRPr>
            </a:lvl5pPr>
            <a:lvl6pPr marL="2743200" marR="0" lvl="5" indent="-228600" algn="l" rtl="0">
              <a:lnSpc>
                <a:spcPct val="100000"/>
              </a:lnSpc>
              <a:spcBef>
                <a:spcPts val="400"/>
              </a:spcBef>
              <a:spcAft>
                <a:spcPts val="0"/>
              </a:spcAft>
              <a:buClr>
                <a:srgbClr val="000000"/>
              </a:buClr>
              <a:buSzPts val="1400"/>
              <a:buFont typeface="Arial"/>
              <a:buNone/>
              <a:defRPr sz="2000" b="0" i="0" u="none" strike="noStrike" cap="none">
                <a:solidFill>
                  <a:srgbClr val="00509C"/>
                </a:solidFill>
                <a:latin typeface="Helvetica Neue"/>
                <a:ea typeface="Helvetica Neue"/>
                <a:cs typeface="Helvetica Neue"/>
                <a:sym typeface="Helvetica Neue"/>
              </a:defRPr>
            </a:lvl6pPr>
            <a:lvl7pPr marL="3200400" marR="0" lvl="6" indent="-228600" algn="l" rtl="0">
              <a:lnSpc>
                <a:spcPct val="100000"/>
              </a:lnSpc>
              <a:spcBef>
                <a:spcPts val="400"/>
              </a:spcBef>
              <a:spcAft>
                <a:spcPts val="0"/>
              </a:spcAft>
              <a:buClr>
                <a:srgbClr val="000000"/>
              </a:buClr>
              <a:buSzPts val="1400"/>
              <a:buFont typeface="Arial"/>
              <a:buNone/>
              <a:defRPr sz="2000" b="0" i="0" u="none" strike="noStrike" cap="none">
                <a:solidFill>
                  <a:srgbClr val="00509C"/>
                </a:solidFill>
                <a:latin typeface="Helvetica Neue"/>
                <a:ea typeface="Helvetica Neue"/>
                <a:cs typeface="Helvetica Neue"/>
                <a:sym typeface="Helvetica Neue"/>
              </a:defRPr>
            </a:lvl7pPr>
            <a:lvl8pPr marL="3657600" marR="0" lvl="7" indent="-228600" algn="l" rtl="0">
              <a:lnSpc>
                <a:spcPct val="100000"/>
              </a:lnSpc>
              <a:spcBef>
                <a:spcPts val="400"/>
              </a:spcBef>
              <a:spcAft>
                <a:spcPts val="0"/>
              </a:spcAft>
              <a:buClr>
                <a:srgbClr val="000000"/>
              </a:buClr>
              <a:buSzPts val="1400"/>
              <a:buFont typeface="Arial"/>
              <a:buNone/>
              <a:defRPr sz="2000" b="0" i="0" u="none" strike="noStrike" cap="none">
                <a:solidFill>
                  <a:srgbClr val="00509C"/>
                </a:solidFill>
                <a:latin typeface="Helvetica Neue"/>
                <a:ea typeface="Helvetica Neue"/>
                <a:cs typeface="Helvetica Neue"/>
                <a:sym typeface="Helvetica Neue"/>
              </a:defRPr>
            </a:lvl8pPr>
            <a:lvl9pPr marL="4114800" marR="0" lvl="8" indent="-228600" algn="l" rtl="0">
              <a:lnSpc>
                <a:spcPct val="100000"/>
              </a:lnSpc>
              <a:spcBef>
                <a:spcPts val="400"/>
              </a:spcBef>
              <a:spcAft>
                <a:spcPts val="0"/>
              </a:spcAft>
              <a:buClr>
                <a:srgbClr val="000000"/>
              </a:buClr>
              <a:buSzPts val="1400"/>
              <a:buFont typeface="Arial"/>
              <a:buNone/>
              <a:defRPr sz="2000" b="0" i="0" u="none" strike="noStrike" cap="none">
                <a:solidFill>
                  <a:srgbClr val="00509C"/>
                </a:solidFill>
                <a:latin typeface="Helvetica Neue"/>
                <a:ea typeface="Helvetica Neue"/>
                <a:cs typeface="Helvetica Neue"/>
                <a:sym typeface="Helvetica Neue"/>
              </a:defRPr>
            </a:lvl9pPr>
          </a:lstStyle>
          <a:p>
            <a:endParaRPr/>
          </a:p>
        </p:txBody>
      </p:sp>
      <p:sp>
        <p:nvSpPr>
          <p:cNvPr id="62" name="Google Shape;62;p40"/>
          <p:cNvSpPr txBox="1">
            <a:spLocks noGrp="1"/>
          </p:cNvSpPr>
          <p:nvPr>
            <p:ph type="title"/>
          </p:nvPr>
        </p:nvSpPr>
        <p:spPr>
          <a:xfrm>
            <a:off x="685800" y="0"/>
            <a:ext cx="7270576" cy="692696"/>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3200" b="1" i="0" u="none" strike="noStrike" cap="small">
                <a:solidFill>
                  <a:srgbClr val="00509C"/>
                </a:solidFill>
                <a:latin typeface="Calibri"/>
                <a:ea typeface="Calibri"/>
                <a:cs typeface="Calibri"/>
                <a:sym typeface="Calibri"/>
              </a:defRPr>
            </a:lvl1pPr>
            <a:lvl2pPr marR="0" lvl="1" algn="r" rtl="0">
              <a:lnSpc>
                <a:spcPct val="100000"/>
              </a:lnSpc>
              <a:spcBef>
                <a:spcPts val="0"/>
              </a:spcBef>
              <a:spcAft>
                <a:spcPts val="0"/>
              </a:spcAft>
              <a:buClr>
                <a:srgbClr val="000000"/>
              </a:buClr>
              <a:buSzPts val="1400"/>
              <a:buFont typeface="Arial"/>
              <a:buNone/>
              <a:defRPr sz="3200" b="1" i="0" u="none" strike="noStrike" cap="none">
                <a:solidFill>
                  <a:srgbClr val="00509C"/>
                </a:solidFill>
                <a:latin typeface="Calibri"/>
                <a:ea typeface="Calibri"/>
                <a:cs typeface="Calibri"/>
                <a:sym typeface="Calibri"/>
              </a:defRPr>
            </a:lvl2pPr>
            <a:lvl3pPr marR="0" lvl="2" algn="r" rtl="0">
              <a:lnSpc>
                <a:spcPct val="100000"/>
              </a:lnSpc>
              <a:spcBef>
                <a:spcPts val="0"/>
              </a:spcBef>
              <a:spcAft>
                <a:spcPts val="0"/>
              </a:spcAft>
              <a:buClr>
                <a:srgbClr val="000000"/>
              </a:buClr>
              <a:buSzPts val="1400"/>
              <a:buFont typeface="Arial"/>
              <a:buNone/>
              <a:defRPr sz="3200" b="1" i="0" u="none" strike="noStrike" cap="none">
                <a:solidFill>
                  <a:srgbClr val="00509C"/>
                </a:solidFill>
                <a:latin typeface="Calibri"/>
                <a:ea typeface="Calibri"/>
                <a:cs typeface="Calibri"/>
                <a:sym typeface="Calibri"/>
              </a:defRPr>
            </a:lvl3pPr>
            <a:lvl4pPr marR="0" lvl="3" algn="r" rtl="0">
              <a:lnSpc>
                <a:spcPct val="100000"/>
              </a:lnSpc>
              <a:spcBef>
                <a:spcPts val="0"/>
              </a:spcBef>
              <a:spcAft>
                <a:spcPts val="0"/>
              </a:spcAft>
              <a:buClr>
                <a:srgbClr val="000000"/>
              </a:buClr>
              <a:buSzPts val="1400"/>
              <a:buFont typeface="Arial"/>
              <a:buNone/>
              <a:defRPr sz="3200" b="1" i="0" u="none" strike="noStrike" cap="none">
                <a:solidFill>
                  <a:srgbClr val="00509C"/>
                </a:solidFill>
                <a:latin typeface="Calibri"/>
                <a:ea typeface="Calibri"/>
                <a:cs typeface="Calibri"/>
                <a:sym typeface="Calibri"/>
              </a:defRPr>
            </a:lvl4pPr>
            <a:lvl5pPr marR="0" lvl="4" algn="r" rtl="0">
              <a:lnSpc>
                <a:spcPct val="100000"/>
              </a:lnSpc>
              <a:spcBef>
                <a:spcPts val="0"/>
              </a:spcBef>
              <a:spcAft>
                <a:spcPts val="0"/>
              </a:spcAft>
              <a:buClr>
                <a:srgbClr val="000000"/>
              </a:buClr>
              <a:buSzPts val="1400"/>
              <a:buFont typeface="Arial"/>
              <a:buNone/>
              <a:defRPr sz="3200" b="1" i="0" u="none" strike="noStrike" cap="none">
                <a:solidFill>
                  <a:srgbClr val="00509C"/>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2800" b="1" i="0" u="none" strike="noStrike" cap="none">
                <a:solidFill>
                  <a:srgbClr val="00509C"/>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1400"/>
              <a:buFont typeface="Arial"/>
              <a:buNone/>
              <a:defRPr sz="2800" b="1" i="0" u="none" strike="noStrike" cap="none">
                <a:solidFill>
                  <a:srgbClr val="00509C"/>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1400"/>
              <a:buFont typeface="Arial"/>
              <a:buNone/>
              <a:defRPr sz="2800" b="1" i="0" u="none" strike="noStrike" cap="none">
                <a:solidFill>
                  <a:srgbClr val="00509C"/>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1400"/>
              <a:buFont typeface="Arial"/>
              <a:buNone/>
              <a:defRPr sz="2800" b="1" i="0" u="none" strike="noStrike" cap="none">
                <a:solidFill>
                  <a:srgbClr val="00509C"/>
                </a:solidFill>
                <a:latin typeface="Helvetica Neue"/>
                <a:ea typeface="Helvetica Neue"/>
                <a:cs typeface="Helvetica Neue"/>
                <a:sym typeface="Helvetica Neue"/>
              </a:defRPr>
            </a:lvl9pPr>
          </a:lstStyle>
          <a:p>
            <a:endParaRPr/>
          </a:p>
        </p:txBody>
      </p:sp>
      <p:sp>
        <p:nvSpPr>
          <p:cNvPr id="63" name="Google Shape;63;p40"/>
          <p:cNvSpPr/>
          <p:nvPr/>
        </p:nvSpPr>
        <p:spPr>
          <a:xfrm>
            <a:off x="5791200" y="6553200"/>
            <a:ext cx="25908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fr-FR" sz="1000" b="0" i="0" u="none" strike="noStrike" cap="none">
                <a:solidFill>
                  <a:schemeClr val="lt1"/>
                </a:solidFill>
                <a:latin typeface="Helvetica Neue"/>
                <a:ea typeface="Helvetica Neue"/>
                <a:cs typeface="Helvetica Neue"/>
                <a:sym typeface="Helvetica Neue"/>
              </a:rPr>
              <a:t>‹N°›</a:t>
            </a:fld>
            <a:endParaRPr sz="1000" b="0" i="0" u="none" strike="noStrike" cap="none">
              <a:solidFill>
                <a:schemeClr val="lt1"/>
              </a:solidFill>
              <a:latin typeface="Helvetica Neue"/>
              <a:ea typeface="Helvetica Neue"/>
              <a:cs typeface="Helvetica Neue"/>
              <a:sym typeface="Helvetica Neue"/>
            </a:endParaRPr>
          </a:p>
        </p:txBody>
      </p:sp>
      <p:sp>
        <p:nvSpPr>
          <p:cNvPr id="64" name="Google Shape;64;p40"/>
          <p:cNvSpPr txBox="1"/>
          <p:nvPr/>
        </p:nvSpPr>
        <p:spPr>
          <a:xfrm>
            <a:off x="8974138" y="6643688"/>
            <a:ext cx="169862" cy="2143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fr-FR" sz="800" b="0" i="0" u="none" strike="noStrike" cap="none">
                <a:solidFill>
                  <a:schemeClr val="lt1"/>
                </a:solidFill>
                <a:latin typeface="Helvetica Neue"/>
                <a:ea typeface="Helvetica Neue"/>
                <a:cs typeface="Helvetica Neue"/>
                <a:sym typeface="Helvetica Neue"/>
              </a:rPr>
              <a:t>©</a:t>
            </a:r>
            <a:endParaRPr sz="1400" b="0" i="0" u="none" strike="noStrike" cap="none">
              <a:solidFill>
                <a:srgbClr val="000000"/>
              </a:solidFill>
              <a:latin typeface="Arial"/>
              <a:ea typeface="Arial"/>
              <a:cs typeface="Arial"/>
              <a:sym typeface="Arial"/>
            </a:endParaRPr>
          </a:p>
        </p:txBody>
      </p:sp>
      <p:pic>
        <p:nvPicPr>
          <p:cNvPr id="65" name="Google Shape;65;p40" descr="ARACT_logo_CENTRE VAL DE LOIRE_PANTONE.eps"/>
          <p:cNvPicPr preferRelativeResize="0"/>
          <p:nvPr/>
        </p:nvPicPr>
        <p:blipFill rotWithShape="1">
          <a:blip r:embed="rId14">
            <a:alphaModFix/>
          </a:blip>
          <a:srcRect/>
          <a:stretch/>
        </p:blipFill>
        <p:spPr>
          <a:xfrm>
            <a:off x="7524328" y="5532524"/>
            <a:ext cx="1619672" cy="938126"/>
          </a:xfrm>
          <a:prstGeom prst="rect">
            <a:avLst/>
          </a:prstGeom>
          <a:noFill/>
          <a:ln>
            <a:noFill/>
          </a:ln>
        </p:spPr>
      </p:pic>
      <p:pic>
        <p:nvPicPr>
          <p:cNvPr id="66" name="Google Shape;66;p40" descr="Capture d’écran 2017-02-17 à 08.38.54.png"/>
          <p:cNvPicPr preferRelativeResize="0"/>
          <p:nvPr/>
        </p:nvPicPr>
        <p:blipFill rotWithShape="1">
          <a:blip r:embed="rId15">
            <a:alphaModFix/>
          </a:blip>
          <a:srcRect/>
          <a:stretch/>
        </p:blipFill>
        <p:spPr>
          <a:xfrm>
            <a:off x="7938988" y="0"/>
            <a:ext cx="1205012" cy="1118940"/>
          </a:xfrm>
          <a:prstGeom prst="rect">
            <a:avLst/>
          </a:prstGeom>
          <a:noFill/>
          <a:ln>
            <a:noFill/>
          </a:ln>
        </p:spPr>
      </p:pic>
      <p:pic>
        <p:nvPicPr>
          <p:cNvPr id="67" name="Google Shape;67;p40" descr="Capture d’écran 2017-02-17 à 08.38.37.png"/>
          <p:cNvPicPr preferRelativeResize="0"/>
          <p:nvPr/>
        </p:nvPicPr>
        <p:blipFill rotWithShape="1">
          <a:blip r:embed="rId16">
            <a:alphaModFix/>
          </a:blip>
          <a:srcRect/>
          <a:stretch/>
        </p:blipFill>
        <p:spPr>
          <a:xfrm>
            <a:off x="0" y="5517232"/>
            <a:ext cx="1266624" cy="1340768"/>
          </a:xfrm>
          <a:prstGeom prst="rect">
            <a:avLst/>
          </a:prstGeom>
          <a:noFill/>
          <a:ln>
            <a:noFill/>
          </a:ln>
        </p:spPr>
      </p:pic>
      <p:sp>
        <p:nvSpPr>
          <p:cNvPr id="68" name="Google Shape;68;p40"/>
          <p:cNvSpPr txBox="1">
            <a:spLocks noGrp="1"/>
          </p:cNvSpPr>
          <p:nvPr>
            <p:ph type="sldNum" idx="12"/>
          </p:nvPr>
        </p:nvSpPr>
        <p:spPr>
          <a:xfrm>
            <a:off x="5436096" y="6492875"/>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
        <p:cNvGrpSpPr/>
        <p:nvPr/>
      </p:nvGrpSpPr>
      <p:grpSpPr>
        <a:xfrm>
          <a:off x="0" y="0"/>
          <a:ext cx="0" cy="0"/>
          <a:chOff x="0" y="0"/>
          <a:chExt cx="0" cy="0"/>
        </a:xfrm>
      </p:grpSpPr>
      <p:sp>
        <p:nvSpPr>
          <p:cNvPr id="122" name="Google Shape;122;p6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3" name="Google Shape;123;p6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4" name="Google Shape;124;p6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25" name="Google Shape;125;p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Times New Roman"/>
                <a:ea typeface="Times New Roman"/>
                <a:cs typeface="Times New Roman"/>
                <a:sym typeface="Times New Roman"/>
              </a:defRPr>
            </a:lvl1pPr>
            <a:lvl2pPr marL="0" marR="0" lvl="1" indent="0" algn="r" rtl="0">
              <a:spcBef>
                <a:spcPts val="0"/>
              </a:spcBef>
              <a:spcAft>
                <a:spcPts val="0"/>
              </a:spcAft>
              <a:buNone/>
              <a:defRPr sz="1200">
                <a:solidFill>
                  <a:srgbClr val="888888"/>
                </a:solidFill>
                <a:latin typeface="Times New Roman"/>
                <a:ea typeface="Times New Roman"/>
                <a:cs typeface="Times New Roman"/>
                <a:sym typeface="Times New Roman"/>
              </a:defRPr>
            </a:lvl2pPr>
            <a:lvl3pPr marL="0" marR="0" lvl="2" indent="0" algn="r" rtl="0">
              <a:spcBef>
                <a:spcPts val="0"/>
              </a:spcBef>
              <a:spcAft>
                <a:spcPts val="0"/>
              </a:spcAft>
              <a:buNone/>
              <a:defRPr sz="1200">
                <a:solidFill>
                  <a:srgbClr val="888888"/>
                </a:solidFill>
                <a:latin typeface="Times New Roman"/>
                <a:ea typeface="Times New Roman"/>
                <a:cs typeface="Times New Roman"/>
                <a:sym typeface="Times New Roman"/>
              </a:defRPr>
            </a:lvl3pPr>
            <a:lvl4pPr marL="0" marR="0" lvl="3" indent="0" algn="r" rtl="0">
              <a:spcBef>
                <a:spcPts val="0"/>
              </a:spcBef>
              <a:spcAft>
                <a:spcPts val="0"/>
              </a:spcAft>
              <a:buNone/>
              <a:defRPr sz="1200">
                <a:solidFill>
                  <a:srgbClr val="888888"/>
                </a:solidFill>
                <a:latin typeface="Times New Roman"/>
                <a:ea typeface="Times New Roman"/>
                <a:cs typeface="Times New Roman"/>
                <a:sym typeface="Times New Roman"/>
              </a:defRPr>
            </a:lvl4pPr>
            <a:lvl5pPr marL="0" marR="0" lvl="4" indent="0" algn="r" rtl="0">
              <a:spcBef>
                <a:spcPts val="0"/>
              </a:spcBef>
              <a:spcAft>
                <a:spcPts val="0"/>
              </a:spcAft>
              <a:buNone/>
              <a:defRPr sz="1200">
                <a:solidFill>
                  <a:srgbClr val="888888"/>
                </a:solidFill>
                <a:latin typeface="Times New Roman"/>
                <a:ea typeface="Times New Roman"/>
                <a:cs typeface="Times New Roman"/>
                <a:sym typeface="Times New Roman"/>
              </a:defRPr>
            </a:lvl5pPr>
            <a:lvl6pPr marL="0" marR="0" lvl="5" indent="0" algn="r" rtl="0">
              <a:spcBef>
                <a:spcPts val="0"/>
              </a:spcBef>
              <a:spcAft>
                <a:spcPts val="0"/>
              </a:spcAft>
              <a:buNone/>
              <a:defRPr sz="1200">
                <a:solidFill>
                  <a:srgbClr val="888888"/>
                </a:solidFill>
                <a:latin typeface="Times New Roman"/>
                <a:ea typeface="Times New Roman"/>
                <a:cs typeface="Times New Roman"/>
                <a:sym typeface="Times New Roman"/>
              </a:defRPr>
            </a:lvl6pPr>
            <a:lvl7pPr marL="0" marR="0" lvl="6" indent="0" algn="r" rtl="0">
              <a:spcBef>
                <a:spcPts val="0"/>
              </a:spcBef>
              <a:spcAft>
                <a:spcPts val="0"/>
              </a:spcAft>
              <a:buNone/>
              <a:defRPr sz="1200">
                <a:solidFill>
                  <a:srgbClr val="888888"/>
                </a:solidFill>
                <a:latin typeface="Times New Roman"/>
                <a:ea typeface="Times New Roman"/>
                <a:cs typeface="Times New Roman"/>
                <a:sym typeface="Times New Roman"/>
              </a:defRPr>
            </a:lvl7pPr>
            <a:lvl8pPr marL="0" marR="0" lvl="7" indent="0" algn="r" rtl="0">
              <a:spcBef>
                <a:spcPts val="0"/>
              </a:spcBef>
              <a:spcAft>
                <a:spcPts val="0"/>
              </a:spcAft>
              <a:buNone/>
              <a:defRPr sz="1200">
                <a:solidFill>
                  <a:srgbClr val="888888"/>
                </a:solidFill>
                <a:latin typeface="Times New Roman"/>
                <a:ea typeface="Times New Roman"/>
                <a:cs typeface="Times New Roman"/>
                <a:sym typeface="Times New Roman"/>
              </a:defRPr>
            </a:lvl8pPr>
            <a:lvl9pPr marL="0" marR="0" lvl="8" indent="0" algn="r" rtl="0">
              <a:spcBef>
                <a:spcPts val="0"/>
              </a:spcBef>
              <a:spcAft>
                <a:spcPts val="0"/>
              </a:spcAft>
              <a:buNone/>
              <a:defRPr sz="1200">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vimeo.com/826955631" TargetMode="Externa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
          <p:cNvSpPr txBox="1">
            <a:spLocks noGrp="1"/>
          </p:cNvSpPr>
          <p:nvPr>
            <p:ph type="ctrTitle"/>
          </p:nvPr>
        </p:nvSpPr>
        <p:spPr>
          <a:xfrm>
            <a:off x="0" y="1772816"/>
            <a:ext cx="6732240" cy="288032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r-FR" sz="2400" cap="none">
                <a:solidFill>
                  <a:schemeClr val="accent1"/>
                </a:solidFill>
                <a:latin typeface="Calibri"/>
                <a:ea typeface="Calibri"/>
                <a:cs typeface="Calibri"/>
                <a:sym typeface="Calibri"/>
              </a:rPr>
              <a:t>EXPÉRIMENTER UN DISPOSITIF D’APPUI A UNE DGA SOLIDARITÉS POUR </a:t>
            </a:r>
            <a:br>
              <a:rPr lang="fr-FR" sz="2400" cap="none">
                <a:solidFill>
                  <a:schemeClr val="accent1"/>
                </a:solidFill>
                <a:latin typeface="Calibri"/>
                <a:ea typeface="Calibri"/>
                <a:cs typeface="Calibri"/>
                <a:sym typeface="Calibri"/>
              </a:rPr>
            </a:br>
            <a:r>
              <a:rPr lang="fr-FR" sz="2400" cap="none">
                <a:solidFill>
                  <a:schemeClr val="accent1"/>
                </a:solidFill>
                <a:latin typeface="Calibri"/>
                <a:ea typeface="Calibri"/>
                <a:cs typeface="Calibri"/>
                <a:sym typeface="Calibri"/>
              </a:rPr>
              <a:t>ÉVALUER REPÉRER ET RÉGULER LA CHARGE DE TRAVAIL</a:t>
            </a:r>
            <a:endParaRPr sz="2400">
              <a:solidFill>
                <a:schemeClr val="accent1"/>
              </a:solidFill>
            </a:endParaRPr>
          </a:p>
        </p:txBody>
      </p:sp>
      <p:sp>
        <p:nvSpPr>
          <p:cNvPr id="201" name="Google Shape;201;p1"/>
          <p:cNvSpPr txBox="1">
            <a:spLocks noGrp="1"/>
          </p:cNvSpPr>
          <p:nvPr>
            <p:ph type="subTitle" idx="1"/>
          </p:nvPr>
        </p:nvSpPr>
        <p:spPr>
          <a:xfrm>
            <a:off x="2785839" y="4725144"/>
            <a:ext cx="6341145" cy="931168"/>
          </a:xfrm>
          <a:prstGeom prst="rect">
            <a:avLst/>
          </a:prstGeom>
          <a:noFill/>
          <a:ln>
            <a:noFill/>
          </a:ln>
        </p:spPr>
        <p:txBody>
          <a:bodyPr spcFirstLastPara="1" wrap="square" lIns="91425" tIns="45700" rIns="91425" bIns="45700" anchor="t" anchorCtr="0">
            <a:noAutofit/>
          </a:bodyPr>
          <a:lstStyle/>
          <a:p>
            <a:pPr marL="0" lvl="0" indent="0" algn="ctr" rtl="0">
              <a:spcBef>
                <a:spcPts val="440"/>
              </a:spcBef>
              <a:spcAft>
                <a:spcPts val="0"/>
              </a:spcAft>
              <a:buSzPts val="2860"/>
              <a:buFont typeface="Noto Sans Symbols"/>
              <a:buNone/>
            </a:pPr>
            <a:r>
              <a:rPr lang="fr-FR" dirty="0"/>
              <a:t>27 janvier 2021</a:t>
            </a:r>
            <a:endParaRPr dirty="0"/>
          </a:p>
        </p:txBody>
      </p:sp>
      <p:pic>
        <p:nvPicPr>
          <p:cNvPr id="4" name="Google Shape;207;p2" descr="https://www.departement41.fr/fileadmin/_processed_/b/f/csm_logo_loir-et-cher_quadri_72px_e453875068.png">
            <a:extLst>
              <a:ext uri="{FF2B5EF4-FFF2-40B4-BE49-F238E27FC236}">
                <a16:creationId xmlns:a16="http://schemas.microsoft.com/office/drawing/2014/main" id="{D2228368-EA15-2240-BFB6-867CD8CFA685}"/>
              </a:ext>
            </a:extLst>
          </p:cNvPr>
          <p:cNvPicPr preferRelativeResize="0"/>
          <p:nvPr/>
        </p:nvPicPr>
        <p:blipFill rotWithShape="1">
          <a:blip r:embed="rId3">
            <a:alphaModFix/>
          </a:blip>
          <a:srcRect/>
          <a:stretch/>
        </p:blipFill>
        <p:spPr>
          <a:xfrm>
            <a:off x="0" y="0"/>
            <a:ext cx="1577993" cy="231356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9" descr="https://www.departement41.fr/fileadmin/_processed_/b/f/csm_logo_loir-et-cher_quadri_72px_e453875068.png"/>
          <p:cNvPicPr preferRelativeResize="0"/>
          <p:nvPr/>
        </p:nvPicPr>
        <p:blipFill rotWithShape="1">
          <a:blip r:embed="rId3">
            <a:alphaModFix/>
          </a:blip>
          <a:srcRect/>
          <a:stretch/>
        </p:blipFill>
        <p:spPr>
          <a:xfrm>
            <a:off x="6732240" y="5638800"/>
            <a:ext cx="720080" cy="886544"/>
          </a:xfrm>
          <a:prstGeom prst="rect">
            <a:avLst/>
          </a:prstGeom>
          <a:noFill/>
          <a:ln>
            <a:noFill/>
          </a:ln>
        </p:spPr>
      </p:pic>
      <p:sp>
        <p:nvSpPr>
          <p:cNvPr id="290" name="Google Shape;290;p9"/>
          <p:cNvSpPr txBox="1">
            <a:spLocks noGrp="1"/>
          </p:cNvSpPr>
          <p:nvPr>
            <p:ph type="title"/>
          </p:nvPr>
        </p:nvSpPr>
        <p:spPr>
          <a:xfrm>
            <a:off x="685800" y="0"/>
            <a:ext cx="7270576" cy="69269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fr-FR"/>
              <a:t>Charges réelles et subjective </a:t>
            </a:r>
            <a:endParaRPr/>
          </a:p>
        </p:txBody>
      </p:sp>
      <p:sp>
        <p:nvSpPr>
          <p:cNvPr id="291" name="Google Shape;291;p9"/>
          <p:cNvSpPr txBox="1">
            <a:spLocks noGrp="1"/>
          </p:cNvSpPr>
          <p:nvPr>
            <p:ph type="body" idx="1"/>
          </p:nvPr>
        </p:nvSpPr>
        <p:spPr>
          <a:xfrm>
            <a:off x="407250" y="834425"/>
            <a:ext cx="8629246" cy="45141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3120"/>
              <a:buFont typeface="Calibri"/>
              <a:buChar char="◆"/>
            </a:pPr>
            <a:r>
              <a:rPr lang="fr-FR"/>
              <a:t>Charge réelle (ou vécue)</a:t>
            </a:r>
            <a:endParaRPr/>
          </a:p>
          <a:p>
            <a:pPr marL="1012825" lvl="1" indent="-342900" algn="l" rtl="0">
              <a:lnSpc>
                <a:spcPct val="100000"/>
              </a:lnSpc>
              <a:spcBef>
                <a:spcPts val="0"/>
              </a:spcBef>
              <a:spcAft>
                <a:spcPts val="0"/>
              </a:spcAft>
              <a:buSzPts val="1760"/>
              <a:buChar char="◆"/>
            </a:pPr>
            <a:r>
              <a:rPr lang="fr-FR" sz="2400"/>
              <a:t>Ensemble des régulations effectuées pour atteindre les objectifs et préserver sa santé.</a:t>
            </a:r>
            <a:endParaRPr sz="2400"/>
          </a:p>
          <a:p>
            <a:pPr marL="990600" lvl="2" indent="0" algn="l" rtl="0">
              <a:lnSpc>
                <a:spcPct val="100000"/>
              </a:lnSpc>
              <a:spcBef>
                <a:spcPts val="0"/>
              </a:spcBef>
              <a:spcAft>
                <a:spcPts val="0"/>
              </a:spcAft>
              <a:buSzPts val="1200"/>
              <a:buNone/>
            </a:pPr>
            <a:r>
              <a:rPr lang="fr-FR"/>
              <a:t>Exemples : Ajustements, modification des procédures, soutien des collègues,</a:t>
            </a:r>
            <a:endParaRPr/>
          </a:p>
          <a:p>
            <a:pPr marL="955675" lvl="1" indent="-285750" algn="l" rtl="0">
              <a:lnSpc>
                <a:spcPct val="100000"/>
              </a:lnSpc>
              <a:spcBef>
                <a:spcPts val="440"/>
              </a:spcBef>
              <a:spcAft>
                <a:spcPts val="0"/>
              </a:spcAft>
              <a:buSzPts val="1760"/>
              <a:buFont typeface="Noto Sans Symbols"/>
              <a:buChar char="⮚"/>
            </a:pPr>
            <a:r>
              <a:rPr lang="fr-FR" b="1" i="1" u="sng"/>
              <a:t>Parfois, la charge réelle est très éloignée de la charge prescrite, ce qui créer des malentendus ou des incompréhensions</a:t>
            </a:r>
            <a:endParaRPr b="1" u="sng"/>
          </a:p>
          <a:p>
            <a:pPr marL="342900" lvl="0" indent="-342900" algn="l" rtl="0">
              <a:lnSpc>
                <a:spcPct val="100000"/>
              </a:lnSpc>
              <a:spcBef>
                <a:spcPts val="0"/>
              </a:spcBef>
              <a:spcAft>
                <a:spcPts val="0"/>
              </a:spcAft>
              <a:buSzPts val="3120"/>
              <a:buFont typeface="Calibri"/>
              <a:buChar char="◆"/>
            </a:pPr>
            <a:r>
              <a:rPr lang="fr-FR"/>
              <a:t>Charge subjective (ou ressentie)</a:t>
            </a:r>
            <a:endParaRPr/>
          </a:p>
          <a:p>
            <a:pPr marL="1012825" lvl="1" indent="-342900" algn="l" rtl="0">
              <a:lnSpc>
                <a:spcPct val="100000"/>
              </a:lnSpc>
              <a:spcBef>
                <a:spcPts val="0"/>
              </a:spcBef>
              <a:spcAft>
                <a:spcPts val="0"/>
              </a:spcAft>
              <a:buSzPts val="1760"/>
              <a:buChar char="◆"/>
            </a:pPr>
            <a:r>
              <a:rPr lang="fr-FR" sz="2400"/>
              <a:t>Ce qui est ressenti par le collaborateur (dimension subjective)</a:t>
            </a:r>
            <a:endParaRPr sz="2400"/>
          </a:p>
          <a:p>
            <a:pPr marL="1012825" lvl="1" indent="-342900" algn="l" rtl="0">
              <a:lnSpc>
                <a:spcPct val="100000"/>
              </a:lnSpc>
              <a:spcBef>
                <a:spcPts val="0"/>
              </a:spcBef>
              <a:spcAft>
                <a:spcPts val="0"/>
              </a:spcAft>
              <a:buSzPts val="1760"/>
              <a:buChar char="◆"/>
            </a:pPr>
            <a:r>
              <a:rPr lang="fr-FR" sz="2400"/>
              <a:t>Sens du travail</a:t>
            </a:r>
            <a:endParaRPr sz="2400"/>
          </a:p>
          <a:p>
            <a:pPr marL="990600" lvl="2" indent="0" algn="l" rtl="0">
              <a:lnSpc>
                <a:spcPct val="100000"/>
              </a:lnSpc>
              <a:spcBef>
                <a:spcPts val="0"/>
              </a:spcBef>
              <a:spcAft>
                <a:spcPts val="0"/>
              </a:spcAft>
              <a:buSzPts val="1200"/>
              <a:buNone/>
            </a:pPr>
            <a:r>
              <a:rPr lang="fr-FR"/>
              <a:t>Exemple : tâches inutiles, sentiment d’inéquité, projet valorisé/reconnu</a:t>
            </a:r>
            <a:endParaRPr/>
          </a:p>
          <a:p>
            <a:pPr marL="955675" lvl="1" indent="-285750" algn="l" rtl="0">
              <a:lnSpc>
                <a:spcPct val="100000"/>
              </a:lnSpc>
              <a:spcBef>
                <a:spcPts val="440"/>
              </a:spcBef>
              <a:spcAft>
                <a:spcPts val="0"/>
              </a:spcAft>
              <a:buSzPts val="1760"/>
              <a:buFont typeface="Noto Sans Symbols"/>
              <a:buChar char="⮚"/>
            </a:pPr>
            <a:r>
              <a:rPr lang="fr-FR" b="1" i="1" u="sng"/>
              <a:t> La dimension subjective s’ajoute aux charges réelles et prescrites</a:t>
            </a:r>
            <a:endParaRPr b="1" u="sng"/>
          </a:p>
          <a:p>
            <a:pPr marL="955675" lvl="1" indent="-285750" algn="l" rtl="0">
              <a:lnSpc>
                <a:spcPct val="100000"/>
              </a:lnSpc>
              <a:spcBef>
                <a:spcPts val="440"/>
              </a:spcBef>
              <a:spcAft>
                <a:spcPts val="0"/>
              </a:spcAft>
              <a:buSzPts val="1760"/>
              <a:buFont typeface="Noto Sans Symbols"/>
              <a:buChar char="⮚"/>
            </a:pPr>
            <a:r>
              <a:rPr lang="fr-FR" b="1" i="1" u="sng"/>
              <a:t>Peut entraîner de la suractivité ou du </a:t>
            </a:r>
            <a:endParaRPr b="1" i="1" u="sng"/>
          </a:p>
          <a:p>
            <a:pPr marL="669925" lvl="1" indent="0" algn="l" rtl="0">
              <a:lnSpc>
                <a:spcPct val="100000"/>
              </a:lnSpc>
              <a:spcBef>
                <a:spcPts val="440"/>
              </a:spcBef>
              <a:spcAft>
                <a:spcPts val="0"/>
              </a:spcAft>
              <a:buSzPts val="1760"/>
              <a:buNone/>
            </a:pPr>
            <a:r>
              <a:rPr lang="fr-FR" b="1" i="1"/>
              <a:t>    </a:t>
            </a:r>
            <a:r>
              <a:rPr lang="fr-FR" b="1" i="1" u="sng"/>
              <a:t> surinvestissment</a:t>
            </a:r>
            <a:endParaRPr b="1" u="sng"/>
          </a:p>
          <a:p>
            <a:pPr marL="342900" lvl="0" indent="-144780" algn="l" rtl="0">
              <a:lnSpc>
                <a:spcPct val="100000"/>
              </a:lnSpc>
              <a:spcBef>
                <a:spcPts val="480"/>
              </a:spcBef>
              <a:spcAft>
                <a:spcPts val="0"/>
              </a:spcAft>
              <a:buSzPts val="3120"/>
              <a:buFont typeface="Calibri"/>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0"/>
          <p:cNvSpPr txBox="1">
            <a:spLocks noGrp="1"/>
          </p:cNvSpPr>
          <p:nvPr>
            <p:ph type="title"/>
          </p:nvPr>
        </p:nvSpPr>
        <p:spPr>
          <a:xfrm>
            <a:off x="685800" y="0"/>
            <a:ext cx="7270576" cy="69269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fr-FR"/>
              <a:t>Evaluation</a:t>
            </a:r>
            <a:endParaRPr/>
          </a:p>
        </p:txBody>
      </p:sp>
      <p:sp>
        <p:nvSpPr>
          <p:cNvPr id="298" name="Google Shape;298;p10"/>
          <p:cNvSpPr txBox="1">
            <a:spLocks noGrp="1"/>
          </p:cNvSpPr>
          <p:nvPr>
            <p:ph type="body" idx="1"/>
          </p:nvPr>
        </p:nvSpPr>
        <p:spPr>
          <a:xfrm>
            <a:off x="681227" y="1412776"/>
            <a:ext cx="7772400" cy="4114800"/>
          </a:xfrm>
          <a:prstGeom prst="rect">
            <a:avLst/>
          </a:prstGeom>
          <a:noFill/>
          <a:ln>
            <a:noFill/>
          </a:ln>
        </p:spPr>
        <p:txBody>
          <a:bodyPr spcFirstLastPara="1" wrap="square" lIns="91425" tIns="45700" rIns="91425" bIns="45700" anchor="t" anchorCtr="0">
            <a:noAutofit/>
          </a:bodyPr>
          <a:lstStyle/>
          <a:p>
            <a:pPr marL="457200" lvl="0" indent="-377190" algn="l" rtl="0">
              <a:lnSpc>
                <a:spcPct val="100000"/>
              </a:lnSpc>
              <a:spcBef>
                <a:spcPts val="360"/>
              </a:spcBef>
              <a:spcAft>
                <a:spcPts val="0"/>
              </a:spcAft>
              <a:buSzPts val="2340"/>
              <a:buFont typeface="Courier New"/>
              <a:buChar char="o"/>
            </a:pPr>
            <a:r>
              <a:rPr lang="fr-FR" sz="2200" b="0"/>
              <a:t>A l’origine, la notion est plutôt utilisée pour </a:t>
            </a:r>
            <a:r>
              <a:rPr lang="fr-FR" sz="2200"/>
              <a:t>évaluer la quantité de travail qu’un opérateur peut réaliser </a:t>
            </a:r>
            <a:r>
              <a:rPr lang="fr-FR" sz="2200" b="0"/>
              <a:t>(optimisation)</a:t>
            </a:r>
            <a:endParaRPr/>
          </a:p>
          <a:p>
            <a:pPr marL="457200" lvl="0" indent="-377190" algn="l" rtl="0">
              <a:lnSpc>
                <a:spcPct val="100000"/>
              </a:lnSpc>
              <a:spcBef>
                <a:spcPts val="360"/>
              </a:spcBef>
              <a:spcAft>
                <a:spcPts val="0"/>
              </a:spcAft>
              <a:buSzPts val="2340"/>
              <a:buFont typeface="Courier New"/>
              <a:buChar char="o"/>
            </a:pPr>
            <a:r>
              <a:rPr lang="fr-FR" sz="2200" b="0"/>
              <a:t>Aujourd'hui la notion est plutôt utilisée pour traduire des </a:t>
            </a:r>
            <a:r>
              <a:rPr lang="fr-FR" sz="2200"/>
              <a:t>problèmes rencontrés dans le travail</a:t>
            </a:r>
            <a:r>
              <a:rPr lang="fr-FR" sz="2200" b="0"/>
              <a:t> : surcharge, sous-charge, variations de charge…</a:t>
            </a:r>
            <a:endParaRPr/>
          </a:p>
          <a:p>
            <a:pPr marL="457200" lvl="0" indent="-377190" algn="l" rtl="0">
              <a:lnSpc>
                <a:spcPct val="100000"/>
              </a:lnSpc>
              <a:spcBef>
                <a:spcPts val="360"/>
              </a:spcBef>
              <a:spcAft>
                <a:spcPts val="0"/>
              </a:spcAft>
              <a:buSzPts val="2340"/>
              <a:buFont typeface="Courier New"/>
              <a:buChar char="o"/>
            </a:pPr>
            <a:r>
              <a:rPr lang="fr-FR" sz="2200"/>
              <a:t>Un objet qui se discute </a:t>
            </a:r>
            <a:r>
              <a:rPr lang="fr-FR" sz="2200" b="0"/>
              <a:t>p</a:t>
            </a:r>
            <a:r>
              <a:rPr lang="fr-FR" sz="2200"/>
              <a:t>lus qu’il ne se mesure</a:t>
            </a:r>
            <a:endParaRPr/>
          </a:p>
          <a:p>
            <a:pPr marL="914400" lvl="1" indent="-320040" algn="l" rtl="0">
              <a:lnSpc>
                <a:spcPct val="100000"/>
              </a:lnSpc>
              <a:spcBef>
                <a:spcPts val="360"/>
              </a:spcBef>
              <a:spcAft>
                <a:spcPts val="0"/>
              </a:spcAft>
              <a:buSzPts val="1440"/>
              <a:buChar char="◆"/>
            </a:pPr>
            <a:r>
              <a:rPr lang="fr-FR" sz="2000"/>
              <a:t>Passage progressif de la question du temps de travail à la question de la charge de travail ? </a:t>
            </a:r>
            <a:endParaRPr/>
          </a:p>
          <a:p>
            <a:pPr marL="914400" lvl="1" indent="-320040" algn="l" rtl="0">
              <a:lnSpc>
                <a:spcPct val="100000"/>
              </a:lnSpc>
              <a:spcBef>
                <a:spcPts val="360"/>
              </a:spcBef>
              <a:spcAft>
                <a:spcPts val="0"/>
              </a:spcAft>
              <a:buSzPts val="1440"/>
              <a:buChar char="◆"/>
            </a:pPr>
            <a:r>
              <a:rPr lang="fr-FR" sz="2000"/>
              <a:t>La notion de temps est importante mais pas suffisante.</a:t>
            </a:r>
            <a:endParaRPr/>
          </a:p>
          <a:p>
            <a:pPr marL="1371600" lvl="2" indent="-297180" algn="l" rtl="0">
              <a:lnSpc>
                <a:spcPct val="100000"/>
              </a:lnSpc>
              <a:spcBef>
                <a:spcPts val="360"/>
              </a:spcBef>
              <a:spcAft>
                <a:spcPts val="0"/>
              </a:spcAft>
              <a:buSzPts val="1080"/>
              <a:buChar char="◆"/>
            </a:pPr>
            <a:r>
              <a:rPr lang="fr-FR"/>
              <a:t>Temps # intensité du travail</a:t>
            </a:r>
            <a:endParaRPr/>
          </a:p>
          <a:p>
            <a:pPr marL="1371600" lvl="2" indent="-297180" algn="l" rtl="0">
              <a:lnSpc>
                <a:spcPct val="100000"/>
              </a:lnSpc>
              <a:spcBef>
                <a:spcPts val="360"/>
              </a:spcBef>
              <a:spcAft>
                <a:spcPts val="0"/>
              </a:spcAft>
              <a:buSzPts val="1080"/>
              <a:buChar char="◆"/>
            </a:pPr>
            <a:r>
              <a:rPr lang="fr-FR"/>
              <a:t>Tâche simple # Tâche complexe</a:t>
            </a:r>
            <a:endParaRPr/>
          </a:p>
          <a:p>
            <a:pPr marL="457200" lvl="0" indent="-228600" algn="l" rtl="0">
              <a:lnSpc>
                <a:spcPct val="100000"/>
              </a:lnSpc>
              <a:spcBef>
                <a:spcPts val="360"/>
              </a:spcBef>
              <a:spcAft>
                <a:spcPts val="0"/>
              </a:spcAft>
              <a:buSzPts val="2340"/>
              <a:buNone/>
            </a:pPr>
            <a:endParaRPr/>
          </a:p>
          <a:p>
            <a:pPr marL="457200" lvl="0" indent="-228600" algn="l" rtl="0">
              <a:lnSpc>
                <a:spcPct val="100000"/>
              </a:lnSpc>
              <a:spcBef>
                <a:spcPts val="360"/>
              </a:spcBef>
              <a:spcAft>
                <a:spcPts val="0"/>
              </a:spcAft>
              <a:buSzPts val="2340"/>
              <a:buNone/>
            </a:pPr>
            <a:endParaRPr/>
          </a:p>
        </p:txBody>
      </p:sp>
      <p:pic>
        <p:nvPicPr>
          <p:cNvPr id="299" name="Google Shape;299;p10" descr="https://www.departement41.fr/fileadmin/_processed_/b/f/csm_logo_loir-et-cher_quadri_72px_e453875068.png"/>
          <p:cNvPicPr preferRelativeResize="0"/>
          <p:nvPr/>
        </p:nvPicPr>
        <p:blipFill rotWithShape="1">
          <a:blip r:embed="rId3">
            <a:alphaModFix/>
          </a:blip>
          <a:srcRect/>
          <a:stretch/>
        </p:blipFill>
        <p:spPr>
          <a:xfrm>
            <a:off x="6732240" y="5638800"/>
            <a:ext cx="720080" cy="88654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1"/>
          <p:cNvSpPr txBox="1">
            <a:spLocks noGrp="1"/>
          </p:cNvSpPr>
          <p:nvPr>
            <p:ph type="title"/>
          </p:nvPr>
        </p:nvSpPr>
        <p:spPr>
          <a:xfrm>
            <a:off x="685800" y="0"/>
            <a:ext cx="7270576" cy="69269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fr-FR"/>
              <a:t>régulation </a:t>
            </a:r>
            <a:endParaRPr/>
          </a:p>
        </p:txBody>
      </p:sp>
      <p:sp>
        <p:nvSpPr>
          <p:cNvPr id="306" name="Google Shape;306;p11"/>
          <p:cNvSpPr txBox="1">
            <a:spLocks noGrp="1"/>
          </p:cNvSpPr>
          <p:nvPr>
            <p:ph type="body" idx="1"/>
          </p:nvPr>
        </p:nvSpPr>
        <p:spPr>
          <a:xfrm>
            <a:off x="685792" y="875577"/>
            <a:ext cx="7414500" cy="4392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2340"/>
              <a:buNone/>
            </a:pPr>
            <a:r>
              <a:rPr lang="fr-FR" sz="1900"/>
              <a:t>La régulation : actions pour assurer le bon fonctionnement </a:t>
            </a:r>
            <a:endParaRPr sz="2500"/>
          </a:p>
          <a:p>
            <a:pPr marL="0" lvl="0" indent="0" algn="l" rtl="0">
              <a:lnSpc>
                <a:spcPct val="100000"/>
              </a:lnSpc>
              <a:spcBef>
                <a:spcPts val="360"/>
              </a:spcBef>
              <a:spcAft>
                <a:spcPts val="0"/>
              </a:spcAft>
              <a:buSzPts val="2340"/>
              <a:buNone/>
            </a:pPr>
            <a:r>
              <a:rPr lang="fr-FR" sz="1900"/>
              <a:t>La régulation de la charge peut se faire à différents niveaux qui se complètent</a:t>
            </a:r>
            <a:endParaRPr sz="2500"/>
          </a:p>
          <a:p>
            <a:pPr marL="0" lvl="0" indent="0" algn="l" rtl="0">
              <a:lnSpc>
                <a:spcPct val="100000"/>
              </a:lnSpc>
              <a:spcBef>
                <a:spcPts val="360"/>
              </a:spcBef>
              <a:spcAft>
                <a:spcPts val="0"/>
              </a:spcAft>
              <a:buSzPts val="2340"/>
              <a:buNone/>
            </a:pPr>
            <a:endParaRPr sz="800"/>
          </a:p>
          <a:p>
            <a:pPr marL="457200" lvl="0" indent="-463550" algn="l" rtl="0">
              <a:lnSpc>
                <a:spcPct val="100000"/>
              </a:lnSpc>
              <a:spcBef>
                <a:spcPts val="360"/>
              </a:spcBef>
              <a:spcAft>
                <a:spcPts val="0"/>
              </a:spcAft>
              <a:buSzPts val="2440"/>
              <a:buFont typeface="Arial"/>
              <a:buAutoNum type="arabicPeriod"/>
            </a:pPr>
            <a:r>
              <a:rPr lang="fr-FR" sz="1900"/>
              <a:t>Planification – anticipation </a:t>
            </a:r>
            <a:endParaRPr sz="2500"/>
          </a:p>
          <a:p>
            <a:pPr marL="914400" lvl="1" indent="-383540" algn="l" rtl="0">
              <a:lnSpc>
                <a:spcPct val="100000"/>
              </a:lnSpc>
              <a:spcBef>
                <a:spcPts val="360"/>
              </a:spcBef>
              <a:spcAft>
                <a:spcPts val="0"/>
              </a:spcAft>
              <a:buSzPts val="2440"/>
              <a:buFont typeface="Arial"/>
              <a:buChar char="•"/>
            </a:pPr>
            <a:r>
              <a:rPr lang="fr-FR" sz="1900" i="1"/>
              <a:t>EX : Redéfinir les priorités en laissant de côté certaines tâches après avoir consulté les travailleurs concernés; </a:t>
            </a:r>
            <a:endParaRPr sz="2300"/>
          </a:p>
          <a:p>
            <a:pPr marL="457200" lvl="0" indent="-463550" algn="l" rtl="0">
              <a:lnSpc>
                <a:spcPct val="100000"/>
              </a:lnSpc>
              <a:spcBef>
                <a:spcPts val="360"/>
              </a:spcBef>
              <a:spcAft>
                <a:spcPts val="0"/>
              </a:spcAft>
              <a:buSzPts val="2440"/>
              <a:buFont typeface="Arial"/>
              <a:buAutoNum type="arabicPeriod"/>
            </a:pPr>
            <a:r>
              <a:rPr lang="fr-FR" sz="1900"/>
              <a:t>Suivi de la charge, des temps de travail et de repos</a:t>
            </a:r>
            <a:endParaRPr sz="2500"/>
          </a:p>
          <a:p>
            <a:pPr marL="914400" lvl="1" indent="-383540" algn="l" rtl="0">
              <a:lnSpc>
                <a:spcPct val="100000"/>
              </a:lnSpc>
              <a:spcBef>
                <a:spcPts val="360"/>
              </a:spcBef>
              <a:spcAft>
                <a:spcPts val="0"/>
              </a:spcAft>
              <a:buSzPts val="2440"/>
              <a:buFont typeface="Arial"/>
              <a:buChar char="•"/>
            </a:pPr>
            <a:r>
              <a:rPr lang="fr-FR" sz="1900" i="1"/>
              <a:t>EX Organiser des rencontres régulièrement entre le supérieur immédiat et chaque employé pour fixer des objectifs réalistes et évaluer si les moyens pour y arriver sont suffisants. </a:t>
            </a:r>
            <a:endParaRPr sz="2300"/>
          </a:p>
          <a:p>
            <a:pPr marL="457200" lvl="0" indent="-463550" algn="l" rtl="0">
              <a:lnSpc>
                <a:spcPct val="100000"/>
              </a:lnSpc>
              <a:spcBef>
                <a:spcPts val="360"/>
              </a:spcBef>
              <a:spcAft>
                <a:spcPts val="0"/>
              </a:spcAft>
              <a:buSzPts val="2440"/>
              <a:buFont typeface="Arial"/>
              <a:buAutoNum type="arabicPeriod"/>
            </a:pPr>
            <a:r>
              <a:rPr lang="fr-FR" sz="1900"/>
              <a:t>Régulation collective - Management du travail – ajustements</a:t>
            </a:r>
            <a:endParaRPr sz="2500"/>
          </a:p>
          <a:p>
            <a:pPr marL="914400" lvl="1" indent="-383540" algn="l" rtl="0">
              <a:lnSpc>
                <a:spcPct val="100000"/>
              </a:lnSpc>
              <a:spcBef>
                <a:spcPts val="360"/>
              </a:spcBef>
              <a:spcAft>
                <a:spcPts val="0"/>
              </a:spcAft>
              <a:buSzPts val="2440"/>
              <a:buFont typeface="Arial"/>
              <a:buChar char="•"/>
            </a:pPr>
            <a:r>
              <a:rPr lang="fr-FR" sz="1900" i="1"/>
              <a:t>EX Favoriser la participation des et s’assurer de fournir la formation adéquate pour ajuster leur travail aux nouvelles façons de faire</a:t>
            </a:r>
            <a:endParaRPr sz="2300"/>
          </a:p>
          <a:p>
            <a:pPr marL="0" lvl="0" indent="0" algn="l" rtl="0">
              <a:lnSpc>
                <a:spcPct val="100000"/>
              </a:lnSpc>
              <a:spcBef>
                <a:spcPts val="360"/>
              </a:spcBef>
              <a:spcAft>
                <a:spcPts val="0"/>
              </a:spcAft>
              <a:buSzPts val="2340"/>
              <a:buNone/>
            </a:pPr>
            <a:endParaRPr sz="2500"/>
          </a:p>
          <a:p>
            <a:pPr marL="914400" lvl="1" indent="-228600" algn="l" rtl="0">
              <a:lnSpc>
                <a:spcPct val="100000"/>
              </a:lnSpc>
              <a:spcBef>
                <a:spcPts val="360"/>
              </a:spcBef>
              <a:spcAft>
                <a:spcPts val="0"/>
              </a:spcAft>
              <a:buSzPts val="1440"/>
              <a:buNone/>
            </a:pPr>
            <a:endParaRPr sz="2300"/>
          </a:p>
        </p:txBody>
      </p:sp>
      <p:pic>
        <p:nvPicPr>
          <p:cNvPr id="307" name="Google Shape;307;p11" descr="https://www.departement41.fr/fileadmin/_processed_/b/f/csm_logo_loir-et-cher_quadri_72px_e453875068.png"/>
          <p:cNvPicPr preferRelativeResize="0"/>
          <p:nvPr/>
        </p:nvPicPr>
        <p:blipFill rotWithShape="1">
          <a:blip r:embed="rId3">
            <a:alphaModFix/>
          </a:blip>
          <a:srcRect/>
          <a:stretch/>
        </p:blipFill>
        <p:spPr>
          <a:xfrm>
            <a:off x="6732240" y="5638800"/>
            <a:ext cx="720080" cy="88654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2"/>
          <p:cNvSpPr txBox="1">
            <a:spLocks noGrp="1"/>
          </p:cNvSpPr>
          <p:nvPr>
            <p:ph type="title"/>
          </p:nvPr>
        </p:nvSpPr>
        <p:spPr>
          <a:xfrm>
            <a:off x="683568" y="3789040"/>
            <a:ext cx="7772400" cy="13620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COMMENT ÉVALUER LA CHARGE DE TRAVAIL?</a:t>
            </a:r>
            <a:endParaRPr/>
          </a:p>
        </p:txBody>
      </p:sp>
      <p:pic>
        <p:nvPicPr>
          <p:cNvPr id="313" name="Google Shape;313;p12" descr="https://www.departement41.fr/fileadmin/_processed_/b/f/csm_logo_loir-et-cher_quadri_72px_e453875068.png"/>
          <p:cNvPicPr preferRelativeResize="0"/>
          <p:nvPr/>
        </p:nvPicPr>
        <p:blipFill rotWithShape="1">
          <a:blip r:embed="rId3">
            <a:alphaModFix/>
          </a:blip>
          <a:srcRect/>
          <a:stretch/>
        </p:blipFill>
        <p:spPr>
          <a:xfrm>
            <a:off x="6732240" y="5638800"/>
            <a:ext cx="720080" cy="88654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0D833B07-CF6C-FE47-A7CC-9C9065664AF4}"/>
              </a:ext>
            </a:extLst>
          </p:cNvPr>
          <p:cNvSpPr>
            <a:spLocks noChangeArrowheads="1"/>
          </p:cNvSpPr>
          <p:nvPr/>
        </p:nvSpPr>
        <p:spPr bwMode="auto">
          <a:xfrm>
            <a:off x="2422292" y="1389004"/>
            <a:ext cx="1967330" cy="1456238"/>
          </a:xfrm>
          <a:prstGeom prst="ellipse">
            <a:avLst/>
          </a:prstGeom>
          <a:solidFill>
            <a:schemeClr val="bg1"/>
          </a:solidFill>
          <a:ln>
            <a:noFill/>
          </a:ln>
          <a:effectLst>
            <a:outerShdw blurRad="50800" dist="50800" dir="5400000" algn="ctr" rotWithShape="0">
              <a:schemeClr val="accent6">
                <a:lumMod val="75000"/>
              </a:schemeClr>
            </a:outerShdw>
          </a:effectLst>
        </p:spPr>
        <p:txBody>
          <a:bodyPr lIns="0" tIns="46800" rIns="0" bIns="46800" anchor="ctr">
            <a:noAutofit/>
          </a:bodyPr>
          <a:lstStyle>
            <a:lvl1pPr>
              <a:spcBef>
                <a:spcPct val="20000"/>
              </a:spcBef>
              <a:buBlip>
                <a:blip r:embed="rId2"/>
              </a:buBlip>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2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fr-FR" altLang="fr-FR" sz="1600" dirty="0">
                <a:solidFill>
                  <a:srgbClr val="000000"/>
                </a:solidFill>
              </a:rPr>
              <a:t>Evaluer</a:t>
            </a:r>
          </a:p>
          <a:p>
            <a:pPr algn="ctr">
              <a:spcBef>
                <a:spcPct val="0"/>
              </a:spcBef>
              <a:buFontTx/>
              <a:buNone/>
            </a:pPr>
            <a:r>
              <a:rPr lang="fr-FR" altLang="fr-FR" sz="1600" dirty="0">
                <a:solidFill>
                  <a:srgbClr val="000000"/>
                </a:solidFill>
              </a:rPr>
              <a:t>la charge de travail</a:t>
            </a:r>
          </a:p>
        </p:txBody>
      </p:sp>
      <p:grpSp>
        <p:nvGrpSpPr>
          <p:cNvPr id="5" name="Groupe 4">
            <a:extLst>
              <a:ext uri="{FF2B5EF4-FFF2-40B4-BE49-F238E27FC236}">
                <a16:creationId xmlns:a16="http://schemas.microsoft.com/office/drawing/2014/main" id="{833A5AF1-4C7C-3749-84F9-ECF2AC22D4A1}"/>
              </a:ext>
            </a:extLst>
          </p:cNvPr>
          <p:cNvGrpSpPr/>
          <p:nvPr/>
        </p:nvGrpSpPr>
        <p:grpSpPr>
          <a:xfrm>
            <a:off x="902036" y="213773"/>
            <a:ext cx="6386855" cy="1411987"/>
            <a:chOff x="1894241" y="883739"/>
            <a:chExt cx="3159208" cy="2361194"/>
          </a:xfrm>
        </p:grpSpPr>
        <p:sp>
          <p:nvSpPr>
            <p:cNvPr id="6" name="Rectangle 55">
              <a:extLst>
                <a:ext uri="{FF2B5EF4-FFF2-40B4-BE49-F238E27FC236}">
                  <a16:creationId xmlns:a16="http://schemas.microsoft.com/office/drawing/2014/main" id="{C2576CD1-E826-2B47-8438-4C20EDEE525E}"/>
                </a:ext>
              </a:extLst>
            </p:cNvPr>
            <p:cNvSpPr>
              <a:spLocks noChangeArrowheads="1"/>
            </p:cNvSpPr>
            <p:nvPr/>
          </p:nvSpPr>
          <p:spPr bwMode="auto">
            <a:xfrm>
              <a:off x="2911244" y="883739"/>
              <a:ext cx="916475" cy="552719"/>
            </a:xfrm>
            <a:prstGeom prst="rect">
              <a:avLst/>
            </a:prstGeom>
            <a:solidFill>
              <a:srgbClr val="F3C97D"/>
            </a:solidFill>
            <a:ln w="9525">
              <a:solidFill>
                <a:srgbClr val="C00000"/>
              </a:solidFill>
              <a:miter lim="800000"/>
              <a:headEnd/>
              <a:tailEnd/>
            </a:ln>
            <a:effectLst>
              <a:outerShdw blurRad="50800" dist="50800" dir="2700000" algn="tl" rotWithShape="0">
                <a:schemeClr val="accent5">
                  <a:lumMod val="50000"/>
                  <a:alpha val="48000"/>
                </a:schemeClr>
              </a:outerShdw>
            </a:effectLst>
          </p:spPr>
          <p:txBody>
            <a:bodyPr wrap="square" lIns="90000" tIns="46800" rIns="90000" bIns="46800" anchor="ctr">
              <a:noAutofit/>
            </a:bodyPr>
            <a:lstStyle>
              <a:lvl1pPr eaLnBrk="0" hangingPunct="0">
                <a:defRPr b="1">
                  <a:solidFill>
                    <a:schemeClr val="tx1"/>
                  </a:solidFill>
                  <a:latin typeface="Arial" charset="0"/>
                  <a:ea typeface="Arial"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ea typeface="Arial" charset="0"/>
                  <a:cs typeface="Arial" charset="0"/>
                </a:defRPr>
              </a:lvl9pPr>
            </a:lstStyle>
            <a:p>
              <a:pPr algn="ctr"/>
              <a:r>
                <a:rPr lang="fr-FR" altLang="fr-FR" sz="1100" b="0" dirty="0">
                  <a:solidFill>
                    <a:srgbClr val="000000"/>
                  </a:solidFill>
                </a:rPr>
                <a:t>Contraintes   et         ressources </a:t>
              </a:r>
            </a:p>
          </p:txBody>
        </p:sp>
        <p:cxnSp>
          <p:nvCxnSpPr>
            <p:cNvPr id="7" name="AutoShape 58">
              <a:extLst>
                <a:ext uri="{FF2B5EF4-FFF2-40B4-BE49-F238E27FC236}">
                  <a16:creationId xmlns:a16="http://schemas.microsoft.com/office/drawing/2014/main" id="{F9B33FFB-8203-A344-8C65-AAFB88E60F87}"/>
                </a:ext>
              </a:extLst>
            </p:cNvPr>
            <p:cNvCxnSpPr>
              <a:cxnSpLocks noChangeShapeType="1"/>
              <a:stCxn id="13" idx="0"/>
              <a:endCxn id="6" idx="3"/>
            </p:cNvCxnSpPr>
            <p:nvPr/>
          </p:nvCxnSpPr>
          <p:spPr bwMode="auto">
            <a:xfrm rot="16200000" flipV="1">
              <a:off x="3859093" y="1128725"/>
              <a:ext cx="614050" cy="676797"/>
            </a:xfrm>
            <a:prstGeom prst="curvedConnector2">
              <a:avLst/>
            </a:prstGeom>
            <a:noFill/>
            <a:ln w="12700">
              <a:solidFill>
                <a:srgbClr val="C00000"/>
              </a:solidFill>
              <a:round/>
              <a:headEnd type="none" w="med" len="med"/>
              <a:tailEnd type="none" w="med" len="med"/>
            </a:ln>
            <a:extLst>
              <a:ext uri="{909E8E84-426E-40DD-AFC4-6F175D3DCCD1}">
                <a14:hiddenFill xmlns:a14="http://schemas.microsoft.com/office/drawing/2010/main">
                  <a:noFill/>
                </a14:hiddenFill>
              </a:ext>
            </a:extLst>
          </p:spPr>
        </p:cxnSp>
        <p:cxnSp>
          <p:nvCxnSpPr>
            <p:cNvPr id="8" name="AutoShape 58">
              <a:extLst>
                <a:ext uri="{FF2B5EF4-FFF2-40B4-BE49-F238E27FC236}">
                  <a16:creationId xmlns:a16="http://schemas.microsoft.com/office/drawing/2014/main" id="{8FEDAF9A-4F9B-C947-8415-574CED867900}"/>
                </a:ext>
              </a:extLst>
            </p:cNvPr>
            <p:cNvCxnSpPr>
              <a:cxnSpLocks noChangeShapeType="1"/>
              <a:stCxn id="9" idx="0"/>
              <a:endCxn id="6" idx="1"/>
            </p:cNvCxnSpPr>
            <p:nvPr/>
          </p:nvCxnSpPr>
          <p:spPr bwMode="auto">
            <a:xfrm rot="5400000" flipH="1" flipV="1">
              <a:off x="2316716" y="1179622"/>
              <a:ext cx="614050" cy="575005"/>
            </a:xfrm>
            <a:prstGeom prst="curvedConnector2">
              <a:avLst/>
            </a:prstGeom>
            <a:noFill/>
            <a:ln w="12700">
              <a:solidFill>
                <a:srgbClr val="C00000"/>
              </a:solidFill>
              <a:round/>
              <a:headEnd type="none" w="med" len="med"/>
              <a:tailEnd type="none" w="med" len="med"/>
            </a:ln>
            <a:extLst>
              <a:ext uri="{909E8E84-426E-40DD-AFC4-6F175D3DCCD1}">
                <a14:hiddenFill xmlns:a14="http://schemas.microsoft.com/office/drawing/2010/main">
                  <a:noFill/>
                </a14:hiddenFill>
              </a:ext>
            </a:extLst>
          </p:spPr>
        </p:cxnSp>
        <p:sp>
          <p:nvSpPr>
            <p:cNvPr id="9" name="Rectangle 5">
              <a:extLst>
                <a:ext uri="{FF2B5EF4-FFF2-40B4-BE49-F238E27FC236}">
                  <a16:creationId xmlns:a16="http://schemas.microsoft.com/office/drawing/2014/main" id="{59C1CF52-589F-1A46-BE77-3476463784E4}"/>
                </a:ext>
              </a:extLst>
            </p:cNvPr>
            <p:cNvSpPr>
              <a:spLocks noChangeArrowheads="1"/>
            </p:cNvSpPr>
            <p:nvPr/>
          </p:nvSpPr>
          <p:spPr bwMode="auto">
            <a:xfrm>
              <a:off x="1894241" y="1774149"/>
              <a:ext cx="883995" cy="461036"/>
            </a:xfrm>
            <a:prstGeom prst="rect">
              <a:avLst/>
            </a:prstGeom>
            <a:solidFill>
              <a:srgbClr val="BFAB65"/>
            </a:solidFill>
            <a:ln w="9525">
              <a:solidFill>
                <a:srgbClr val="C00000"/>
              </a:solidFill>
              <a:miter lim="800000"/>
              <a:headEnd/>
              <a:tailEnd/>
            </a:ln>
            <a:effectLst>
              <a:outerShdw blurRad="50800" dist="50800" dir="2700000" algn="tl" rotWithShape="0">
                <a:schemeClr val="accent5">
                  <a:lumMod val="50000"/>
                  <a:alpha val="48000"/>
                </a:schemeClr>
              </a:outerShdw>
            </a:effectLst>
          </p:spPr>
          <p:txBody>
            <a:bodyPr wrap="square" lIns="90000" tIns="46800" rIns="90000" bIns="46800" anchor="ctr">
              <a:noAutofit/>
            </a:bodyPr>
            <a:lstStyle>
              <a:lvl1pPr eaLnBrk="0" hangingPunct="0">
                <a:defRPr b="1">
                  <a:solidFill>
                    <a:schemeClr val="tx1"/>
                  </a:solidFill>
                  <a:latin typeface="Arial" charset="0"/>
                  <a:ea typeface="Arial"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ea typeface="Arial" charset="0"/>
                  <a:cs typeface="Arial" charset="0"/>
                </a:defRPr>
              </a:lvl9pPr>
            </a:lstStyle>
            <a:p>
              <a:pPr algn="ctr">
                <a:defRPr/>
              </a:pPr>
              <a:r>
                <a:rPr lang="fr-FR" altLang="fr-FR" sz="1200" b="0" dirty="0">
                  <a:solidFill>
                    <a:srgbClr val="000000"/>
                  </a:solidFill>
                </a:rPr>
                <a:t>Charge prescrite</a:t>
              </a:r>
            </a:p>
          </p:txBody>
        </p:sp>
        <p:cxnSp>
          <p:nvCxnSpPr>
            <p:cNvPr id="10" name="AutoShape 13">
              <a:extLst>
                <a:ext uri="{FF2B5EF4-FFF2-40B4-BE49-F238E27FC236}">
                  <a16:creationId xmlns:a16="http://schemas.microsoft.com/office/drawing/2014/main" id="{C2641B82-AF36-554C-AA5E-4A43AD369959}"/>
                </a:ext>
              </a:extLst>
            </p:cNvPr>
            <p:cNvCxnSpPr>
              <a:cxnSpLocks noChangeShapeType="1"/>
              <a:stCxn id="9" idx="2"/>
            </p:cNvCxnSpPr>
            <p:nvPr/>
          </p:nvCxnSpPr>
          <p:spPr bwMode="auto">
            <a:xfrm rot="16200000" flipH="1">
              <a:off x="2365907" y="2205517"/>
              <a:ext cx="1009748" cy="1069084"/>
            </a:xfrm>
            <a:prstGeom prst="curvedConnector2">
              <a:avLst/>
            </a:prstGeom>
            <a:noFill/>
            <a:ln w="19050">
              <a:solidFill>
                <a:srgbClr val="C00000"/>
              </a:solidFill>
              <a:round/>
              <a:headEnd type="none"/>
              <a:tailEnd type="stealth" w="lg" len="lg"/>
            </a:ln>
            <a:extLst>
              <a:ext uri="{909E8E84-426E-40DD-AFC4-6F175D3DCCD1}">
                <a14:hiddenFill xmlns:a14="http://schemas.microsoft.com/office/drawing/2010/main">
                  <a:noFill/>
                </a14:hiddenFill>
              </a:ext>
            </a:extLst>
          </p:spPr>
        </p:cxnSp>
        <p:sp>
          <p:nvSpPr>
            <p:cNvPr id="11" name="Rectangle 5">
              <a:extLst>
                <a:ext uri="{FF2B5EF4-FFF2-40B4-BE49-F238E27FC236}">
                  <a16:creationId xmlns:a16="http://schemas.microsoft.com/office/drawing/2014/main" id="{8B75C658-F0EA-3745-850F-FA19E873991C}"/>
                </a:ext>
              </a:extLst>
            </p:cNvPr>
            <p:cNvSpPr>
              <a:spLocks noChangeArrowheads="1"/>
            </p:cNvSpPr>
            <p:nvPr/>
          </p:nvSpPr>
          <p:spPr bwMode="auto">
            <a:xfrm>
              <a:off x="2927485" y="1774149"/>
              <a:ext cx="883995" cy="463846"/>
            </a:xfrm>
            <a:prstGeom prst="rect">
              <a:avLst/>
            </a:prstGeom>
            <a:solidFill>
              <a:srgbClr val="BFAB65"/>
            </a:solidFill>
            <a:ln w="9525">
              <a:solidFill>
                <a:srgbClr val="C00000"/>
              </a:solidFill>
              <a:miter lim="800000"/>
              <a:headEnd/>
              <a:tailEnd/>
            </a:ln>
            <a:effectLst>
              <a:outerShdw blurRad="50800" dist="50800" dir="2700000" algn="tl" rotWithShape="0">
                <a:schemeClr val="accent5">
                  <a:lumMod val="50000"/>
                  <a:alpha val="48000"/>
                </a:schemeClr>
              </a:outerShdw>
            </a:effectLst>
          </p:spPr>
          <p:txBody>
            <a:bodyPr wrap="square" lIns="90000" tIns="46800" rIns="90000" bIns="46800" anchor="ctr">
              <a:noAutofit/>
            </a:bodyPr>
            <a:lstStyle>
              <a:lvl1pPr eaLnBrk="0" hangingPunct="0">
                <a:defRPr b="1">
                  <a:solidFill>
                    <a:schemeClr val="tx1"/>
                  </a:solidFill>
                  <a:latin typeface="Arial" charset="0"/>
                  <a:ea typeface="Arial"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ea typeface="Arial" charset="0"/>
                  <a:cs typeface="Arial" charset="0"/>
                </a:defRPr>
              </a:lvl9pPr>
            </a:lstStyle>
            <a:p>
              <a:pPr algn="ctr"/>
              <a:r>
                <a:rPr lang="fr-FR" altLang="fr-FR" sz="1200" b="0" dirty="0">
                  <a:solidFill>
                    <a:srgbClr val="000000"/>
                  </a:solidFill>
                </a:rPr>
                <a:t>Charge réelle</a:t>
              </a:r>
            </a:p>
          </p:txBody>
        </p:sp>
        <p:cxnSp>
          <p:nvCxnSpPr>
            <p:cNvPr id="12" name="AutoShape 13">
              <a:extLst>
                <a:ext uri="{FF2B5EF4-FFF2-40B4-BE49-F238E27FC236}">
                  <a16:creationId xmlns:a16="http://schemas.microsoft.com/office/drawing/2014/main" id="{C95D2F5B-56D5-904F-B99D-238F5D225311}"/>
                </a:ext>
              </a:extLst>
            </p:cNvPr>
            <p:cNvCxnSpPr>
              <a:cxnSpLocks noChangeShapeType="1"/>
              <a:stCxn id="11" idx="2"/>
            </p:cNvCxnSpPr>
            <p:nvPr/>
          </p:nvCxnSpPr>
          <p:spPr bwMode="auto">
            <a:xfrm rot="16200000" flipH="1">
              <a:off x="3216944" y="2390533"/>
              <a:ext cx="614822" cy="309745"/>
            </a:xfrm>
            <a:prstGeom prst="curvedConnector3">
              <a:avLst>
                <a:gd name="adj1" fmla="val 50000"/>
              </a:avLst>
            </a:prstGeom>
            <a:noFill/>
            <a:ln w="19050">
              <a:solidFill>
                <a:srgbClr val="C00000"/>
              </a:solidFill>
              <a:round/>
              <a:headEnd type="none"/>
              <a:tailEnd type="stealth" w="lg" len="lg"/>
            </a:ln>
            <a:extLst>
              <a:ext uri="{909E8E84-426E-40DD-AFC4-6F175D3DCCD1}">
                <a14:hiddenFill xmlns:a14="http://schemas.microsoft.com/office/drawing/2010/main">
                  <a:noFill/>
                </a14:hiddenFill>
              </a:ext>
            </a:extLst>
          </p:spPr>
        </p:cxnSp>
        <p:sp>
          <p:nvSpPr>
            <p:cNvPr id="13" name="Rectangle 5">
              <a:extLst>
                <a:ext uri="{FF2B5EF4-FFF2-40B4-BE49-F238E27FC236}">
                  <a16:creationId xmlns:a16="http://schemas.microsoft.com/office/drawing/2014/main" id="{077B5366-DDEE-B14C-A150-2984A5BF4B12}"/>
                </a:ext>
              </a:extLst>
            </p:cNvPr>
            <p:cNvSpPr>
              <a:spLocks noChangeArrowheads="1"/>
            </p:cNvSpPr>
            <p:nvPr/>
          </p:nvSpPr>
          <p:spPr bwMode="auto">
            <a:xfrm>
              <a:off x="3955582" y="1774149"/>
              <a:ext cx="1097867" cy="463846"/>
            </a:xfrm>
            <a:prstGeom prst="rect">
              <a:avLst/>
            </a:prstGeom>
            <a:solidFill>
              <a:srgbClr val="BFAB65"/>
            </a:solidFill>
            <a:ln w="9525">
              <a:solidFill>
                <a:srgbClr val="C00000"/>
              </a:solidFill>
              <a:miter lim="800000"/>
              <a:headEnd/>
              <a:tailEnd/>
            </a:ln>
            <a:effectLst>
              <a:outerShdw blurRad="50800" dist="50800" dir="2700000" algn="tl" rotWithShape="0">
                <a:schemeClr val="accent5">
                  <a:lumMod val="50000"/>
                  <a:alpha val="48000"/>
                </a:schemeClr>
              </a:outerShdw>
            </a:effectLst>
          </p:spPr>
          <p:txBody>
            <a:bodyPr wrap="square" lIns="90000" tIns="46800" rIns="90000" bIns="46800" anchor="ctr">
              <a:noAutofit/>
            </a:bodyPr>
            <a:lstStyle>
              <a:lvl1pPr eaLnBrk="0" hangingPunct="0">
                <a:defRPr b="1">
                  <a:solidFill>
                    <a:schemeClr val="tx1"/>
                  </a:solidFill>
                  <a:latin typeface="Arial" charset="0"/>
                  <a:ea typeface="Arial"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ea typeface="Arial" charset="0"/>
                  <a:cs typeface="Arial" charset="0"/>
                </a:defRPr>
              </a:lvl9pPr>
            </a:lstStyle>
            <a:p>
              <a:pPr algn="ctr"/>
              <a:r>
                <a:rPr lang="fr-FR" altLang="fr-FR" sz="1200" b="0" dirty="0">
                  <a:solidFill>
                    <a:srgbClr val="000000"/>
                  </a:solidFill>
                </a:rPr>
                <a:t>Charge subjective</a:t>
              </a:r>
            </a:p>
          </p:txBody>
        </p:sp>
        <p:cxnSp>
          <p:nvCxnSpPr>
            <p:cNvPr id="14" name="AutoShape 13">
              <a:extLst>
                <a:ext uri="{FF2B5EF4-FFF2-40B4-BE49-F238E27FC236}">
                  <a16:creationId xmlns:a16="http://schemas.microsoft.com/office/drawing/2014/main" id="{8E4534BD-F83A-D44E-8E35-EB26CE1ED92E}"/>
                </a:ext>
              </a:extLst>
            </p:cNvPr>
            <p:cNvCxnSpPr>
              <a:cxnSpLocks noChangeShapeType="1"/>
              <a:stCxn id="13" idx="2"/>
            </p:cNvCxnSpPr>
            <p:nvPr/>
          </p:nvCxnSpPr>
          <p:spPr bwMode="auto">
            <a:xfrm rot="5400000">
              <a:off x="4196304" y="2382185"/>
              <a:ext cx="452402" cy="164023"/>
            </a:xfrm>
            <a:prstGeom prst="curvedConnector3">
              <a:avLst>
                <a:gd name="adj1" fmla="val 50000"/>
              </a:avLst>
            </a:prstGeom>
            <a:noFill/>
            <a:ln w="19050">
              <a:solidFill>
                <a:srgbClr val="C00000"/>
              </a:solidFill>
              <a:round/>
              <a:headEnd type="none"/>
              <a:tailEnd type="stealth" w="lg" len="lg"/>
            </a:ln>
            <a:extLst>
              <a:ext uri="{909E8E84-426E-40DD-AFC4-6F175D3DCCD1}">
                <a14:hiddenFill xmlns:a14="http://schemas.microsoft.com/office/drawing/2010/main">
                  <a:noFill/>
                </a14:hiddenFill>
              </a:ext>
            </a:extLst>
          </p:spPr>
        </p:cxnSp>
        <p:cxnSp>
          <p:nvCxnSpPr>
            <p:cNvPr id="15" name="AutoShape 58">
              <a:extLst>
                <a:ext uri="{FF2B5EF4-FFF2-40B4-BE49-F238E27FC236}">
                  <a16:creationId xmlns:a16="http://schemas.microsoft.com/office/drawing/2014/main" id="{94B98212-8AAC-7347-A02B-3C7EE5944CFF}"/>
                </a:ext>
              </a:extLst>
            </p:cNvPr>
            <p:cNvCxnSpPr>
              <a:cxnSpLocks noChangeShapeType="1"/>
              <a:stCxn id="11" idx="0"/>
              <a:endCxn id="6" idx="2"/>
            </p:cNvCxnSpPr>
            <p:nvPr/>
          </p:nvCxnSpPr>
          <p:spPr bwMode="auto">
            <a:xfrm rot="16200000" flipV="1">
              <a:off x="3200638" y="1605303"/>
              <a:ext cx="337691" cy="1"/>
            </a:xfrm>
            <a:prstGeom prst="curvedConnector3">
              <a:avLst>
                <a:gd name="adj1" fmla="val 50000"/>
              </a:avLst>
            </a:prstGeom>
            <a:noFill/>
            <a:ln w="12700">
              <a:solidFill>
                <a:srgbClr val="C00000"/>
              </a:solidFill>
              <a:round/>
              <a:headEnd type="none" w="med" len="med"/>
              <a:tailEnd type="none" w="med" len="med"/>
            </a:ln>
            <a:effectLst>
              <a:outerShdw blurRad="50800" dist="50800" dir="2700000" algn="tl" rotWithShape="0">
                <a:schemeClr val="accent5">
                  <a:lumMod val="50000"/>
                  <a:alpha val="48000"/>
                </a:schemeClr>
              </a:outerShdw>
            </a:effectLst>
            <a:extLst>
              <a:ext uri="{909E8E84-426E-40DD-AFC4-6F175D3DCCD1}">
                <a14:hiddenFill xmlns:a14="http://schemas.microsoft.com/office/drawing/2010/main">
                  <a:noFill/>
                </a14:hiddenFill>
              </a:ext>
            </a:extLst>
          </p:spPr>
        </p:cxnSp>
      </p:grpSp>
      <p:grpSp>
        <p:nvGrpSpPr>
          <p:cNvPr id="28" name="Groupe 27">
            <a:extLst>
              <a:ext uri="{FF2B5EF4-FFF2-40B4-BE49-F238E27FC236}">
                <a16:creationId xmlns:a16="http://schemas.microsoft.com/office/drawing/2014/main" id="{7624DDAA-A117-BB45-A89B-81CE481C22F6}"/>
              </a:ext>
            </a:extLst>
          </p:cNvPr>
          <p:cNvGrpSpPr/>
          <p:nvPr/>
        </p:nvGrpSpPr>
        <p:grpSpPr>
          <a:xfrm>
            <a:off x="28420" y="2769366"/>
            <a:ext cx="3942184" cy="2021799"/>
            <a:chOff x="212115" y="3710520"/>
            <a:chExt cx="3543706" cy="1883902"/>
          </a:xfrm>
        </p:grpSpPr>
        <p:grpSp>
          <p:nvGrpSpPr>
            <p:cNvPr id="29" name="Groupe 28">
              <a:extLst>
                <a:ext uri="{FF2B5EF4-FFF2-40B4-BE49-F238E27FC236}">
                  <a16:creationId xmlns:a16="http://schemas.microsoft.com/office/drawing/2014/main" id="{D45DB13B-AEE8-AB4A-B05F-1F0D1D707209}"/>
                </a:ext>
              </a:extLst>
            </p:cNvPr>
            <p:cNvGrpSpPr/>
            <p:nvPr/>
          </p:nvGrpSpPr>
          <p:grpSpPr>
            <a:xfrm>
              <a:off x="212115" y="4295363"/>
              <a:ext cx="3543706" cy="1299059"/>
              <a:chOff x="2511964" y="4009038"/>
              <a:chExt cx="3543706" cy="1299059"/>
            </a:xfrm>
          </p:grpSpPr>
          <p:sp>
            <p:nvSpPr>
              <p:cNvPr id="31" name="Rectangle 5">
                <a:extLst>
                  <a:ext uri="{FF2B5EF4-FFF2-40B4-BE49-F238E27FC236}">
                    <a16:creationId xmlns:a16="http://schemas.microsoft.com/office/drawing/2014/main" id="{E76121FF-0DCF-5F43-8FAD-9AA547A7813C}"/>
                  </a:ext>
                </a:extLst>
              </p:cNvPr>
              <p:cNvSpPr>
                <a:spLocks noChangeArrowheads="1"/>
              </p:cNvSpPr>
              <p:nvPr/>
            </p:nvSpPr>
            <p:spPr bwMode="auto">
              <a:xfrm>
                <a:off x="3796890" y="4009038"/>
                <a:ext cx="1087205" cy="463846"/>
              </a:xfrm>
              <a:prstGeom prst="rect">
                <a:avLst/>
              </a:prstGeom>
              <a:solidFill>
                <a:schemeClr val="accent4">
                  <a:lumMod val="50000"/>
                </a:schemeClr>
              </a:solidFill>
              <a:ln w="9525">
                <a:solidFill>
                  <a:srgbClr val="78AA38"/>
                </a:solidFill>
                <a:miter lim="800000"/>
                <a:headEnd/>
                <a:tailEnd/>
              </a:ln>
              <a:effectLst>
                <a:outerShdw blurRad="50800" dist="50800" dir="2700000" algn="tl" rotWithShape="0">
                  <a:schemeClr val="accent5">
                    <a:lumMod val="50000"/>
                    <a:alpha val="50000"/>
                  </a:schemeClr>
                </a:outerShdw>
              </a:effectLst>
            </p:spPr>
            <p:txBody>
              <a:bodyPr wrap="square" lIns="90000" tIns="46800" rIns="90000" bIns="46800" anchor="ctr">
                <a:noAutofit/>
              </a:bodyPr>
              <a:lstStyle>
                <a:lvl1pPr eaLnBrk="0" hangingPunct="0">
                  <a:defRPr b="1">
                    <a:solidFill>
                      <a:schemeClr val="tx1"/>
                    </a:solidFill>
                    <a:latin typeface="Arial" charset="0"/>
                    <a:ea typeface="Arial"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ea typeface="Arial" charset="0"/>
                    <a:cs typeface="Arial" charset="0"/>
                  </a:defRPr>
                </a:lvl9pPr>
              </a:lstStyle>
              <a:p>
                <a:pPr algn="ctr"/>
                <a:r>
                  <a:rPr lang="fr-FR" altLang="fr-FR" sz="1200" b="0" dirty="0">
                    <a:solidFill>
                      <a:schemeClr val="bg1"/>
                    </a:solidFill>
                  </a:rPr>
                  <a:t>les impacts</a:t>
                </a:r>
              </a:p>
            </p:txBody>
          </p:sp>
          <p:sp>
            <p:nvSpPr>
              <p:cNvPr id="32" name="Rectangle 55">
                <a:extLst>
                  <a:ext uri="{FF2B5EF4-FFF2-40B4-BE49-F238E27FC236}">
                    <a16:creationId xmlns:a16="http://schemas.microsoft.com/office/drawing/2014/main" id="{380E8BC3-503D-C145-96FD-45801FB7A305}"/>
                  </a:ext>
                </a:extLst>
              </p:cNvPr>
              <p:cNvSpPr>
                <a:spLocks noChangeArrowheads="1"/>
              </p:cNvSpPr>
              <p:nvPr/>
            </p:nvSpPr>
            <p:spPr bwMode="auto">
              <a:xfrm>
                <a:off x="2511964" y="4818858"/>
                <a:ext cx="1047299" cy="263791"/>
              </a:xfrm>
              <a:prstGeom prst="rect">
                <a:avLst/>
              </a:prstGeom>
              <a:solidFill>
                <a:srgbClr val="C187A6"/>
              </a:solidFill>
              <a:ln w="9525">
                <a:solidFill>
                  <a:srgbClr val="518A18"/>
                </a:solidFill>
                <a:miter lim="800000"/>
                <a:headEnd/>
                <a:tailEnd/>
              </a:ln>
              <a:effectLst>
                <a:outerShdw blurRad="50800" dist="50800" dir="2700000" algn="tl" rotWithShape="0">
                  <a:schemeClr val="accent5">
                    <a:lumMod val="50000"/>
                    <a:alpha val="50000"/>
                  </a:schemeClr>
                </a:outerShdw>
              </a:effectLst>
            </p:spPr>
            <p:txBody>
              <a:bodyPr wrap="square" lIns="90000" tIns="46800" rIns="90000" bIns="46800" anchor="ctr">
                <a:noAutofit/>
              </a:bodyPr>
              <a:lstStyle>
                <a:lvl1pPr eaLnBrk="0" hangingPunct="0">
                  <a:defRPr b="1">
                    <a:solidFill>
                      <a:schemeClr val="tx1"/>
                    </a:solidFill>
                    <a:latin typeface="Arial" charset="0"/>
                    <a:ea typeface="Arial"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ea typeface="Arial" charset="0"/>
                    <a:cs typeface="Arial" charset="0"/>
                  </a:defRPr>
                </a:lvl9pPr>
              </a:lstStyle>
              <a:p>
                <a:pPr algn="ctr"/>
                <a:r>
                  <a:rPr lang="fr-FR" altLang="fr-FR" sz="1100" b="0" dirty="0">
                    <a:solidFill>
                      <a:srgbClr val="000000"/>
                    </a:solidFill>
                  </a:rPr>
                  <a:t>Les individus</a:t>
                </a:r>
              </a:p>
            </p:txBody>
          </p:sp>
          <p:cxnSp>
            <p:nvCxnSpPr>
              <p:cNvPr id="33" name="AutoShape 58">
                <a:extLst>
                  <a:ext uri="{FF2B5EF4-FFF2-40B4-BE49-F238E27FC236}">
                    <a16:creationId xmlns:a16="http://schemas.microsoft.com/office/drawing/2014/main" id="{73A61B7B-59FC-214A-A2B9-6C826DD547FA}"/>
                  </a:ext>
                </a:extLst>
              </p:cNvPr>
              <p:cNvCxnSpPr>
                <a:cxnSpLocks noChangeShapeType="1"/>
                <a:stCxn id="31" idx="2"/>
                <a:endCxn id="32" idx="0"/>
              </p:cNvCxnSpPr>
              <p:nvPr/>
            </p:nvCxnSpPr>
            <p:spPr bwMode="auto">
              <a:xfrm rot="5400000">
                <a:off x="3515067" y="3993432"/>
                <a:ext cx="345974" cy="1304879"/>
              </a:xfrm>
              <a:prstGeom prst="curvedConnector3">
                <a:avLst>
                  <a:gd name="adj1" fmla="val 50000"/>
                </a:avLst>
              </a:prstGeom>
              <a:noFill/>
              <a:ln w="12700">
                <a:solidFill>
                  <a:srgbClr val="669900"/>
                </a:solidFill>
                <a:round/>
                <a:headEnd/>
                <a:tailEnd type="triangle" w="med" len="med"/>
              </a:ln>
              <a:extLst>
                <a:ext uri="{909E8E84-426E-40DD-AFC4-6F175D3DCCD1}">
                  <a14:hiddenFill xmlns:a14="http://schemas.microsoft.com/office/drawing/2010/main">
                    <a:noFill/>
                  </a14:hiddenFill>
                </a:ext>
              </a:extLst>
            </p:spPr>
          </p:cxnSp>
          <p:sp>
            <p:nvSpPr>
              <p:cNvPr id="34" name="Rectangle 55">
                <a:extLst>
                  <a:ext uri="{FF2B5EF4-FFF2-40B4-BE49-F238E27FC236}">
                    <a16:creationId xmlns:a16="http://schemas.microsoft.com/office/drawing/2014/main" id="{3A4B0737-0870-6443-A684-B6CA8A26C9D5}"/>
                  </a:ext>
                </a:extLst>
              </p:cNvPr>
              <p:cNvSpPr>
                <a:spLocks noChangeArrowheads="1"/>
              </p:cNvSpPr>
              <p:nvPr/>
            </p:nvSpPr>
            <p:spPr bwMode="auto">
              <a:xfrm>
                <a:off x="3133703" y="5044306"/>
                <a:ext cx="1499418" cy="263791"/>
              </a:xfrm>
              <a:prstGeom prst="rect">
                <a:avLst/>
              </a:prstGeom>
              <a:solidFill>
                <a:srgbClr val="C187A6"/>
              </a:solidFill>
              <a:ln w="9525">
                <a:solidFill>
                  <a:srgbClr val="518A18"/>
                </a:solidFill>
                <a:miter lim="800000"/>
                <a:headEnd/>
                <a:tailEnd/>
              </a:ln>
              <a:effectLst>
                <a:outerShdw blurRad="50800" dist="50800" dir="2700000" algn="tl" rotWithShape="0">
                  <a:schemeClr val="accent5">
                    <a:lumMod val="50000"/>
                    <a:alpha val="50000"/>
                  </a:schemeClr>
                </a:outerShdw>
              </a:effectLst>
            </p:spPr>
            <p:txBody>
              <a:bodyPr wrap="square" lIns="90000" tIns="46800" rIns="90000" bIns="46800" anchor="ctr">
                <a:noAutofit/>
              </a:bodyPr>
              <a:lstStyle>
                <a:lvl1pPr eaLnBrk="0" hangingPunct="0">
                  <a:defRPr b="1">
                    <a:solidFill>
                      <a:schemeClr val="tx1"/>
                    </a:solidFill>
                    <a:latin typeface="Arial" charset="0"/>
                    <a:ea typeface="Arial"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ea typeface="Arial" charset="0"/>
                    <a:cs typeface="Arial" charset="0"/>
                  </a:defRPr>
                </a:lvl9pPr>
              </a:lstStyle>
              <a:p>
                <a:pPr algn="ctr"/>
                <a:r>
                  <a:rPr lang="fr-FR" altLang="fr-FR" sz="1100" b="0" dirty="0">
                    <a:solidFill>
                      <a:srgbClr val="000000"/>
                    </a:solidFill>
                  </a:rPr>
                  <a:t>Le collectif de travail</a:t>
                </a:r>
              </a:p>
            </p:txBody>
          </p:sp>
          <p:sp>
            <p:nvSpPr>
              <p:cNvPr id="35" name="Rectangle 55">
                <a:extLst>
                  <a:ext uri="{FF2B5EF4-FFF2-40B4-BE49-F238E27FC236}">
                    <a16:creationId xmlns:a16="http://schemas.microsoft.com/office/drawing/2014/main" id="{6D3C3CAE-BDDE-D548-BD0F-F4D48752D949}"/>
                  </a:ext>
                </a:extLst>
              </p:cNvPr>
              <p:cNvSpPr>
                <a:spLocks noChangeArrowheads="1"/>
              </p:cNvSpPr>
              <p:nvPr/>
            </p:nvSpPr>
            <p:spPr bwMode="auto">
              <a:xfrm>
                <a:off x="5185656" y="4819956"/>
                <a:ext cx="870014" cy="263791"/>
              </a:xfrm>
              <a:prstGeom prst="rect">
                <a:avLst/>
              </a:prstGeom>
              <a:solidFill>
                <a:srgbClr val="C187A6"/>
              </a:solidFill>
              <a:ln w="9525">
                <a:solidFill>
                  <a:srgbClr val="518A18"/>
                </a:solidFill>
                <a:miter lim="800000"/>
                <a:headEnd/>
                <a:tailEnd/>
              </a:ln>
              <a:effectLst>
                <a:outerShdw blurRad="50800" dist="50800" dir="2700000" algn="tl" rotWithShape="0">
                  <a:schemeClr val="accent5">
                    <a:lumMod val="50000"/>
                    <a:alpha val="50000"/>
                  </a:schemeClr>
                </a:outerShdw>
              </a:effectLst>
            </p:spPr>
            <p:txBody>
              <a:bodyPr wrap="square" lIns="90000" tIns="46800" rIns="90000" bIns="46800" anchor="ctr">
                <a:noAutofit/>
              </a:bodyPr>
              <a:lstStyle>
                <a:lvl1pPr eaLnBrk="0" hangingPunct="0">
                  <a:defRPr b="1">
                    <a:solidFill>
                      <a:schemeClr val="tx1"/>
                    </a:solidFill>
                    <a:latin typeface="Arial" charset="0"/>
                    <a:ea typeface="Arial"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ea typeface="Arial" charset="0"/>
                    <a:cs typeface="Arial" charset="0"/>
                  </a:defRPr>
                </a:lvl9pPr>
              </a:lstStyle>
              <a:p>
                <a:pPr algn="ctr"/>
                <a:r>
                  <a:rPr lang="fr-FR" altLang="fr-FR" sz="1100" b="0" dirty="0">
                    <a:solidFill>
                      <a:srgbClr val="000000"/>
                    </a:solidFill>
                  </a:rPr>
                  <a:t>L’activité</a:t>
                </a:r>
              </a:p>
            </p:txBody>
          </p:sp>
          <p:cxnSp>
            <p:nvCxnSpPr>
              <p:cNvPr id="36" name="AutoShape 58">
                <a:extLst>
                  <a:ext uri="{FF2B5EF4-FFF2-40B4-BE49-F238E27FC236}">
                    <a16:creationId xmlns:a16="http://schemas.microsoft.com/office/drawing/2014/main" id="{CC95F7FB-2114-3342-8321-9AC1E562FD2C}"/>
                  </a:ext>
                </a:extLst>
              </p:cNvPr>
              <p:cNvCxnSpPr>
                <a:cxnSpLocks noChangeShapeType="1"/>
                <a:stCxn id="31" idx="2"/>
                <a:endCxn id="34" idx="0"/>
              </p:cNvCxnSpPr>
              <p:nvPr/>
            </p:nvCxnSpPr>
            <p:spPr bwMode="auto">
              <a:xfrm rot="5400000">
                <a:off x="3826242" y="4530054"/>
                <a:ext cx="571422" cy="457081"/>
              </a:xfrm>
              <a:prstGeom prst="curvedConnector3">
                <a:avLst>
                  <a:gd name="adj1" fmla="val 50000"/>
                </a:avLst>
              </a:prstGeom>
              <a:noFill/>
              <a:ln w="12700">
                <a:solidFill>
                  <a:srgbClr val="669900"/>
                </a:solidFill>
                <a:round/>
                <a:headEnd/>
                <a:tailEnd type="triangle" w="med" len="med"/>
              </a:ln>
              <a:extLst>
                <a:ext uri="{909E8E84-426E-40DD-AFC4-6F175D3DCCD1}">
                  <a14:hiddenFill xmlns:a14="http://schemas.microsoft.com/office/drawing/2010/main">
                    <a:noFill/>
                  </a14:hiddenFill>
                </a:ext>
              </a:extLst>
            </p:spPr>
          </p:cxnSp>
        </p:grpSp>
        <p:cxnSp>
          <p:nvCxnSpPr>
            <p:cNvPr id="30" name="AutoShape 13">
              <a:extLst>
                <a:ext uri="{FF2B5EF4-FFF2-40B4-BE49-F238E27FC236}">
                  <a16:creationId xmlns:a16="http://schemas.microsoft.com/office/drawing/2014/main" id="{93F84811-DD19-1B42-8AF0-7E53AF74DC98}"/>
                </a:ext>
              </a:extLst>
            </p:cNvPr>
            <p:cNvCxnSpPr>
              <a:cxnSpLocks noChangeShapeType="1"/>
              <a:stCxn id="4" idx="4"/>
              <a:endCxn id="31" idx="0"/>
            </p:cNvCxnSpPr>
            <p:nvPr/>
          </p:nvCxnSpPr>
          <p:spPr bwMode="auto">
            <a:xfrm rot="5400000">
              <a:off x="2221842" y="3529323"/>
              <a:ext cx="584842" cy="947236"/>
            </a:xfrm>
            <a:prstGeom prst="curvedConnector3">
              <a:avLst>
                <a:gd name="adj1" fmla="val 50000"/>
              </a:avLst>
            </a:prstGeom>
            <a:noFill/>
            <a:ln w="19050">
              <a:solidFill>
                <a:srgbClr val="669900"/>
              </a:solidFill>
              <a:round/>
              <a:headEnd type="none"/>
              <a:tailEnd type="stealth" w="lg" len="lg"/>
            </a:ln>
            <a:extLst>
              <a:ext uri="{909E8E84-426E-40DD-AFC4-6F175D3DCCD1}">
                <a14:hiddenFill xmlns:a14="http://schemas.microsoft.com/office/drawing/2010/main">
                  <a:noFill/>
                </a14:hiddenFill>
              </a:ext>
            </a:extLst>
          </p:spPr>
        </p:cxnSp>
      </p:grpSp>
      <p:grpSp>
        <p:nvGrpSpPr>
          <p:cNvPr id="45" name="Groupe 44">
            <a:extLst>
              <a:ext uri="{FF2B5EF4-FFF2-40B4-BE49-F238E27FC236}">
                <a16:creationId xmlns:a16="http://schemas.microsoft.com/office/drawing/2014/main" id="{FE8F600A-4D92-C840-939C-3AF36879C3CE}"/>
              </a:ext>
            </a:extLst>
          </p:cNvPr>
          <p:cNvGrpSpPr/>
          <p:nvPr/>
        </p:nvGrpSpPr>
        <p:grpSpPr>
          <a:xfrm>
            <a:off x="5205925" y="2867236"/>
            <a:ext cx="3327485" cy="2684849"/>
            <a:chOff x="5056935" y="3750997"/>
            <a:chExt cx="3893100" cy="2868893"/>
          </a:xfrm>
        </p:grpSpPr>
        <p:grpSp>
          <p:nvGrpSpPr>
            <p:cNvPr id="46" name="Groupe 45">
              <a:extLst>
                <a:ext uri="{FF2B5EF4-FFF2-40B4-BE49-F238E27FC236}">
                  <a16:creationId xmlns:a16="http://schemas.microsoft.com/office/drawing/2014/main" id="{CF86E5EA-9739-9E48-9342-C9831BAA2CEF}"/>
                </a:ext>
              </a:extLst>
            </p:cNvPr>
            <p:cNvGrpSpPr/>
            <p:nvPr/>
          </p:nvGrpSpPr>
          <p:grpSpPr>
            <a:xfrm>
              <a:off x="5056935" y="3750997"/>
              <a:ext cx="3893100" cy="2868893"/>
              <a:chOff x="5056935" y="3750997"/>
              <a:chExt cx="3893100" cy="2868893"/>
            </a:xfrm>
          </p:grpSpPr>
          <p:cxnSp>
            <p:nvCxnSpPr>
              <p:cNvPr id="48" name="AutoShape 13">
                <a:extLst>
                  <a:ext uri="{FF2B5EF4-FFF2-40B4-BE49-F238E27FC236}">
                    <a16:creationId xmlns:a16="http://schemas.microsoft.com/office/drawing/2014/main" id="{3B27D09E-B556-6046-A620-0B6C45C6D559}"/>
                  </a:ext>
                </a:extLst>
              </p:cNvPr>
              <p:cNvCxnSpPr>
                <a:cxnSpLocks noChangeShapeType="1"/>
              </p:cNvCxnSpPr>
              <p:nvPr/>
            </p:nvCxnSpPr>
            <p:spPr bwMode="auto">
              <a:xfrm>
                <a:off x="5056935" y="3750997"/>
                <a:ext cx="1494802" cy="544365"/>
              </a:xfrm>
              <a:prstGeom prst="curvedConnector3">
                <a:avLst>
                  <a:gd name="adj1" fmla="val 50000"/>
                </a:avLst>
              </a:prstGeom>
              <a:noFill/>
              <a:ln w="19050">
                <a:solidFill>
                  <a:srgbClr val="669900"/>
                </a:solidFill>
                <a:round/>
                <a:headEnd type="none"/>
                <a:tailEnd type="stealth" w="lg" len="lg"/>
              </a:ln>
              <a:extLst>
                <a:ext uri="{909E8E84-426E-40DD-AFC4-6F175D3DCCD1}">
                  <a14:hiddenFill xmlns:a14="http://schemas.microsoft.com/office/drawing/2010/main">
                    <a:noFill/>
                  </a14:hiddenFill>
                </a:ext>
              </a:extLst>
            </p:spPr>
          </p:cxnSp>
          <p:sp>
            <p:nvSpPr>
              <p:cNvPr id="49" name="Rectangle 5">
                <a:extLst>
                  <a:ext uri="{FF2B5EF4-FFF2-40B4-BE49-F238E27FC236}">
                    <a16:creationId xmlns:a16="http://schemas.microsoft.com/office/drawing/2014/main" id="{5F2AD2DB-6A65-8841-B1FF-274D9D6DE4E5}"/>
                  </a:ext>
                </a:extLst>
              </p:cNvPr>
              <p:cNvSpPr>
                <a:spLocks noChangeArrowheads="1"/>
              </p:cNvSpPr>
              <p:nvPr/>
            </p:nvSpPr>
            <p:spPr bwMode="auto">
              <a:xfrm>
                <a:off x="5980283" y="4295363"/>
                <a:ext cx="1639723" cy="463846"/>
              </a:xfrm>
              <a:prstGeom prst="rect">
                <a:avLst/>
              </a:prstGeom>
              <a:solidFill>
                <a:srgbClr val="688532"/>
              </a:solidFill>
              <a:ln w="9525">
                <a:solidFill>
                  <a:srgbClr val="518A18"/>
                </a:solidFill>
                <a:miter lim="800000"/>
                <a:headEnd/>
                <a:tailEnd/>
              </a:ln>
              <a:effectLst>
                <a:outerShdw blurRad="50800" dist="50800" dir="2700000" algn="tl" rotWithShape="0">
                  <a:schemeClr val="accent5">
                    <a:lumMod val="50000"/>
                    <a:alpha val="50000"/>
                  </a:schemeClr>
                </a:outerShdw>
              </a:effectLst>
            </p:spPr>
            <p:txBody>
              <a:bodyPr wrap="square" lIns="90000" tIns="46800" rIns="90000" bIns="46800" anchor="ctr">
                <a:noAutofit/>
              </a:bodyPr>
              <a:lstStyle>
                <a:lvl1pPr eaLnBrk="0" hangingPunct="0">
                  <a:defRPr b="1">
                    <a:solidFill>
                      <a:schemeClr val="tx1"/>
                    </a:solidFill>
                    <a:latin typeface="Arial" charset="0"/>
                    <a:ea typeface="Arial"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ea typeface="Arial" charset="0"/>
                    <a:cs typeface="Arial" charset="0"/>
                  </a:defRPr>
                </a:lvl9pPr>
              </a:lstStyle>
              <a:p>
                <a:pPr algn="ctr"/>
                <a:r>
                  <a:rPr lang="fr-FR" altLang="fr-FR" sz="1200" b="0" dirty="0">
                    <a:solidFill>
                      <a:schemeClr val="bg1"/>
                    </a:solidFill>
                  </a:rPr>
                  <a:t>Les leviers </a:t>
                </a:r>
              </a:p>
            </p:txBody>
          </p:sp>
          <p:sp>
            <p:nvSpPr>
              <p:cNvPr id="52" name="Rectangle 55">
                <a:extLst>
                  <a:ext uri="{FF2B5EF4-FFF2-40B4-BE49-F238E27FC236}">
                    <a16:creationId xmlns:a16="http://schemas.microsoft.com/office/drawing/2014/main" id="{A51B72A6-0824-2646-A29F-74A6D30C2A0A}"/>
                  </a:ext>
                </a:extLst>
              </p:cNvPr>
              <p:cNvSpPr>
                <a:spLocks noChangeArrowheads="1"/>
              </p:cNvSpPr>
              <p:nvPr/>
            </p:nvSpPr>
            <p:spPr bwMode="auto">
              <a:xfrm>
                <a:off x="6551737" y="5832738"/>
                <a:ext cx="1032901" cy="787152"/>
              </a:xfrm>
              <a:prstGeom prst="rect">
                <a:avLst/>
              </a:prstGeom>
              <a:solidFill>
                <a:srgbClr val="D1ED93"/>
              </a:solidFill>
              <a:ln w="9525">
                <a:solidFill>
                  <a:srgbClr val="518A18"/>
                </a:solidFill>
                <a:miter lim="800000"/>
                <a:headEnd/>
                <a:tailEnd/>
              </a:ln>
              <a:effectLst>
                <a:outerShdw blurRad="50800" dist="50800" dir="2700000" algn="tl" rotWithShape="0">
                  <a:schemeClr val="accent5">
                    <a:lumMod val="50000"/>
                    <a:alpha val="50000"/>
                  </a:schemeClr>
                </a:outerShdw>
              </a:effectLst>
            </p:spPr>
            <p:txBody>
              <a:bodyPr wrap="square" lIns="90000" tIns="46800" rIns="90000" bIns="46800" anchor="ctr">
                <a:noAutofit/>
              </a:bodyPr>
              <a:lstStyle>
                <a:lvl1pPr eaLnBrk="0" hangingPunct="0">
                  <a:defRPr b="1">
                    <a:solidFill>
                      <a:schemeClr val="tx1"/>
                    </a:solidFill>
                    <a:latin typeface="Arial" charset="0"/>
                    <a:ea typeface="Arial"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ea typeface="Arial" charset="0"/>
                    <a:cs typeface="Arial" charset="0"/>
                  </a:defRPr>
                </a:lvl9pPr>
              </a:lstStyle>
              <a:p>
                <a:pPr algn="ctr"/>
                <a:r>
                  <a:rPr lang="fr-FR" altLang="fr-FR" sz="1200" b="0" dirty="0">
                    <a:solidFill>
                      <a:srgbClr val="000000"/>
                    </a:solidFill>
                  </a:rPr>
                  <a:t>la GRH et          la formation</a:t>
                </a:r>
              </a:p>
            </p:txBody>
          </p:sp>
          <p:cxnSp>
            <p:nvCxnSpPr>
              <p:cNvPr id="53" name="AutoShape 58">
                <a:extLst>
                  <a:ext uri="{FF2B5EF4-FFF2-40B4-BE49-F238E27FC236}">
                    <a16:creationId xmlns:a16="http://schemas.microsoft.com/office/drawing/2014/main" id="{4402F65B-AF54-3E4C-8EDE-9B455D26D731}"/>
                  </a:ext>
                </a:extLst>
              </p:cNvPr>
              <p:cNvCxnSpPr>
                <a:cxnSpLocks noChangeShapeType="1"/>
                <a:stCxn id="49" idx="2"/>
                <a:endCxn id="52" idx="0"/>
              </p:cNvCxnSpPr>
              <p:nvPr/>
            </p:nvCxnSpPr>
            <p:spPr bwMode="auto">
              <a:xfrm rot="16200000" flipH="1">
                <a:off x="6397402" y="5161951"/>
                <a:ext cx="1073529" cy="268043"/>
              </a:xfrm>
              <a:prstGeom prst="curvedConnector3">
                <a:avLst>
                  <a:gd name="adj1" fmla="val 50000"/>
                </a:avLst>
              </a:prstGeom>
              <a:noFill/>
              <a:ln w="12700">
                <a:solidFill>
                  <a:srgbClr val="669900"/>
                </a:solidFill>
                <a:round/>
                <a:headEnd/>
                <a:tailEnd type="triangle" w="med" len="med"/>
              </a:ln>
              <a:extLst>
                <a:ext uri="{909E8E84-426E-40DD-AFC4-6F175D3DCCD1}">
                  <a14:hiddenFill xmlns:a14="http://schemas.microsoft.com/office/drawing/2010/main">
                    <a:noFill/>
                  </a14:hiddenFill>
                </a:ext>
              </a:extLst>
            </p:spPr>
          </p:cxnSp>
          <p:sp>
            <p:nvSpPr>
              <p:cNvPr id="56" name="Rectangle 55">
                <a:extLst>
                  <a:ext uri="{FF2B5EF4-FFF2-40B4-BE49-F238E27FC236}">
                    <a16:creationId xmlns:a16="http://schemas.microsoft.com/office/drawing/2014/main" id="{0B6DA030-695B-0B4F-863B-525AFA205683}"/>
                  </a:ext>
                </a:extLst>
              </p:cNvPr>
              <p:cNvSpPr>
                <a:spLocks noChangeArrowheads="1"/>
              </p:cNvSpPr>
              <p:nvPr/>
            </p:nvSpPr>
            <p:spPr bwMode="auto">
              <a:xfrm>
                <a:off x="5398485" y="5832738"/>
                <a:ext cx="1102927" cy="787152"/>
              </a:xfrm>
              <a:prstGeom prst="rect">
                <a:avLst/>
              </a:prstGeom>
              <a:solidFill>
                <a:srgbClr val="D1ED93"/>
              </a:solidFill>
              <a:ln w="9525">
                <a:solidFill>
                  <a:srgbClr val="518A18"/>
                </a:solidFill>
                <a:miter lim="800000"/>
                <a:headEnd/>
                <a:tailEnd/>
              </a:ln>
              <a:effectLst>
                <a:outerShdw blurRad="50800" dist="50800" dir="2700000" algn="tl" rotWithShape="0">
                  <a:schemeClr val="accent5">
                    <a:lumMod val="50000"/>
                    <a:alpha val="50000"/>
                  </a:schemeClr>
                </a:outerShdw>
              </a:effectLst>
            </p:spPr>
            <p:txBody>
              <a:bodyPr wrap="square" lIns="90000" tIns="46800" rIns="90000" bIns="46800" anchor="ctr">
                <a:noAutofit/>
              </a:bodyPr>
              <a:lstStyle>
                <a:lvl1pPr eaLnBrk="0" hangingPunct="0">
                  <a:defRPr b="1">
                    <a:solidFill>
                      <a:schemeClr val="tx1"/>
                    </a:solidFill>
                    <a:latin typeface="Arial" charset="0"/>
                    <a:ea typeface="Arial"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ea typeface="Arial" charset="0"/>
                    <a:cs typeface="Arial" charset="0"/>
                  </a:defRPr>
                </a:lvl9pPr>
              </a:lstStyle>
              <a:p>
                <a:pPr algn="ctr"/>
                <a:r>
                  <a:rPr lang="fr-FR" altLang="fr-FR" sz="1200" b="0" dirty="0">
                    <a:solidFill>
                      <a:srgbClr val="000000"/>
                    </a:solidFill>
                  </a:rPr>
                  <a:t>l’organisation du travail</a:t>
                </a:r>
              </a:p>
            </p:txBody>
          </p:sp>
          <p:sp>
            <p:nvSpPr>
              <p:cNvPr id="57" name="Rectangle 55">
                <a:extLst>
                  <a:ext uri="{FF2B5EF4-FFF2-40B4-BE49-F238E27FC236}">
                    <a16:creationId xmlns:a16="http://schemas.microsoft.com/office/drawing/2014/main" id="{66C1DF21-CF2C-504A-9604-2F692BDA1A74}"/>
                  </a:ext>
                </a:extLst>
              </p:cNvPr>
              <p:cNvSpPr>
                <a:spLocks noChangeArrowheads="1"/>
              </p:cNvSpPr>
              <p:nvPr/>
            </p:nvSpPr>
            <p:spPr bwMode="auto">
              <a:xfrm>
                <a:off x="7656081" y="5832737"/>
                <a:ext cx="1293954" cy="787152"/>
              </a:xfrm>
              <a:prstGeom prst="rect">
                <a:avLst/>
              </a:prstGeom>
              <a:solidFill>
                <a:srgbClr val="D1ED93"/>
              </a:solidFill>
              <a:ln w="9525">
                <a:solidFill>
                  <a:srgbClr val="518A18"/>
                </a:solidFill>
                <a:miter lim="800000"/>
                <a:headEnd/>
                <a:tailEnd/>
              </a:ln>
              <a:effectLst>
                <a:outerShdw blurRad="50800" dist="50800" dir="2700000" algn="tl" rotWithShape="0">
                  <a:schemeClr val="accent5">
                    <a:lumMod val="50000"/>
                    <a:alpha val="50000"/>
                  </a:schemeClr>
                </a:outerShdw>
              </a:effectLst>
            </p:spPr>
            <p:txBody>
              <a:bodyPr wrap="square" lIns="90000" tIns="46800" rIns="90000" bIns="46800" anchor="ctr">
                <a:noAutofit/>
              </a:bodyPr>
              <a:lstStyle>
                <a:lvl1pPr eaLnBrk="0" hangingPunct="0">
                  <a:defRPr b="1">
                    <a:solidFill>
                      <a:schemeClr val="tx1"/>
                    </a:solidFill>
                    <a:latin typeface="Arial" charset="0"/>
                    <a:ea typeface="Arial"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ea typeface="Arial" charset="0"/>
                    <a:cs typeface="Arial" charset="0"/>
                  </a:defRPr>
                </a:lvl9pPr>
              </a:lstStyle>
              <a:p>
                <a:pPr algn="ctr"/>
                <a:r>
                  <a:rPr lang="fr-FR" altLang="fr-FR" sz="1200" b="0" dirty="0">
                    <a:solidFill>
                      <a:srgbClr val="000000"/>
                    </a:solidFill>
                  </a:rPr>
                  <a:t>L’environnement et les conditions de travail</a:t>
                </a:r>
              </a:p>
            </p:txBody>
          </p:sp>
          <p:cxnSp>
            <p:nvCxnSpPr>
              <p:cNvPr id="58" name="AutoShape 58">
                <a:extLst>
                  <a:ext uri="{FF2B5EF4-FFF2-40B4-BE49-F238E27FC236}">
                    <a16:creationId xmlns:a16="http://schemas.microsoft.com/office/drawing/2014/main" id="{F2025589-C2C0-D142-B7B6-A4C835EC0E3B}"/>
                  </a:ext>
                </a:extLst>
              </p:cNvPr>
              <p:cNvCxnSpPr>
                <a:cxnSpLocks noChangeShapeType="1"/>
                <a:stCxn id="49" idx="2"/>
                <a:endCxn id="56" idx="0"/>
              </p:cNvCxnSpPr>
              <p:nvPr/>
            </p:nvCxnSpPr>
            <p:spPr bwMode="auto">
              <a:xfrm rot="5400000">
                <a:off x="5838283" y="4870875"/>
                <a:ext cx="1073529" cy="850196"/>
              </a:xfrm>
              <a:prstGeom prst="curvedConnector3">
                <a:avLst>
                  <a:gd name="adj1" fmla="val 50000"/>
                </a:avLst>
              </a:prstGeom>
              <a:noFill/>
              <a:ln w="12700">
                <a:solidFill>
                  <a:srgbClr val="669900"/>
                </a:solidFill>
                <a:round/>
                <a:headEnd/>
                <a:tailEnd type="triangle" w="med" len="med"/>
              </a:ln>
              <a:extLst>
                <a:ext uri="{909E8E84-426E-40DD-AFC4-6F175D3DCCD1}">
                  <a14:hiddenFill xmlns:a14="http://schemas.microsoft.com/office/drawing/2010/main">
                    <a:noFill/>
                  </a14:hiddenFill>
                </a:ext>
              </a:extLst>
            </p:spPr>
          </p:cxnSp>
        </p:grpSp>
        <p:cxnSp>
          <p:nvCxnSpPr>
            <p:cNvPr id="47" name="AutoShape 58">
              <a:extLst>
                <a:ext uri="{FF2B5EF4-FFF2-40B4-BE49-F238E27FC236}">
                  <a16:creationId xmlns:a16="http://schemas.microsoft.com/office/drawing/2014/main" id="{B6009CD7-4EC9-E147-8700-33B5E2686E81}"/>
                </a:ext>
              </a:extLst>
            </p:cNvPr>
            <p:cNvCxnSpPr>
              <a:cxnSpLocks noChangeShapeType="1"/>
              <a:stCxn id="49" idx="2"/>
              <a:endCxn id="57" idx="0"/>
            </p:cNvCxnSpPr>
            <p:nvPr/>
          </p:nvCxnSpPr>
          <p:spPr bwMode="auto">
            <a:xfrm rot="16200000" flipH="1">
              <a:off x="7014837" y="4544516"/>
              <a:ext cx="1073528" cy="1502913"/>
            </a:xfrm>
            <a:prstGeom prst="curvedConnector3">
              <a:avLst>
                <a:gd name="adj1" fmla="val 50000"/>
              </a:avLst>
            </a:prstGeom>
            <a:noFill/>
            <a:ln w="12700">
              <a:solidFill>
                <a:srgbClr val="669900"/>
              </a:solidFill>
              <a:round/>
              <a:headEnd/>
              <a:tailEnd type="triangle" w="med" len="med"/>
            </a:ln>
            <a:extLst>
              <a:ext uri="{909E8E84-426E-40DD-AFC4-6F175D3DCCD1}">
                <a14:hiddenFill xmlns:a14="http://schemas.microsoft.com/office/drawing/2010/main">
                  <a:noFill/>
                </a14:hiddenFill>
              </a:ext>
            </a:extLst>
          </p:spPr>
        </p:cxnSp>
      </p:grpSp>
      <p:sp>
        <p:nvSpPr>
          <p:cNvPr id="59" name="Oval 3">
            <a:extLst>
              <a:ext uri="{FF2B5EF4-FFF2-40B4-BE49-F238E27FC236}">
                <a16:creationId xmlns:a16="http://schemas.microsoft.com/office/drawing/2014/main" id="{27554466-7A07-3C4B-973D-991193356F29}"/>
              </a:ext>
            </a:extLst>
          </p:cNvPr>
          <p:cNvSpPr>
            <a:spLocks noChangeArrowheads="1"/>
          </p:cNvSpPr>
          <p:nvPr/>
        </p:nvSpPr>
        <p:spPr bwMode="auto">
          <a:xfrm>
            <a:off x="4365203" y="1389002"/>
            <a:ext cx="1967330" cy="1456238"/>
          </a:xfrm>
          <a:prstGeom prst="ellipse">
            <a:avLst/>
          </a:prstGeom>
          <a:solidFill>
            <a:schemeClr val="bg1"/>
          </a:solidFill>
          <a:ln>
            <a:noFill/>
          </a:ln>
          <a:effectLst>
            <a:outerShdw blurRad="50800" dist="50800" dir="5400000" algn="ctr" rotWithShape="0">
              <a:schemeClr val="accent6">
                <a:lumMod val="75000"/>
              </a:schemeClr>
            </a:outerShdw>
          </a:effectLst>
        </p:spPr>
        <p:txBody>
          <a:bodyPr lIns="0" tIns="46800" rIns="0" bIns="46800" anchor="ctr">
            <a:noAutofit/>
          </a:bodyPr>
          <a:lstStyle>
            <a:lvl1pPr>
              <a:spcBef>
                <a:spcPct val="20000"/>
              </a:spcBef>
              <a:buBlip>
                <a:blip r:embed="rId2"/>
              </a:buBlip>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2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fr-FR" altLang="fr-FR" sz="1600" dirty="0">
                <a:solidFill>
                  <a:srgbClr val="000000"/>
                </a:solidFill>
              </a:rPr>
              <a:t>Réguler</a:t>
            </a:r>
          </a:p>
          <a:p>
            <a:pPr algn="ctr">
              <a:spcBef>
                <a:spcPct val="0"/>
              </a:spcBef>
              <a:buFontTx/>
              <a:buNone/>
            </a:pPr>
            <a:r>
              <a:rPr lang="fr-FR" altLang="fr-FR" sz="1600" dirty="0">
                <a:solidFill>
                  <a:srgbClr val="000000"/>
                </a:solidFill>
              </a:rPr>
              <a:t>la charge de travail</a:t>
            </a:r>
          </a:p>
        </p:txBody>
      </p:sp>
      <p:cxnSp>
        <p:nvCxnSpPr>
          <p:cNvPr id="62" name="AutoShape 58">
            <a:extLst>
              <a:ext uri="{FF2B5EF4-FFF2-40B4-BE49-F238E27FC236}">
                <a16:creationId xmlns:a16="http://schemas.microsoft.com/office/drawing/2014/main" id="{9BA18F6C-8D28-FA44-8444-536A5FB7E0C4}"/>
              </a:ext>
            </a:extLst>
          </p:cNvPr>
          <p:cNvCxnSpPr>
            <a:cxnSpLocks noChangeShapeType="1"/>
            <a:stCxn id="31" idx="2"/>
          </p:cNvCxnSpPr>
          <p:nvPr/>
        </p:nvCxnSpPr>
        <p:spPr bwMode="auto">
          <a:xfrm rot="16200000" flipH="1">
            <a:off x="2216523" y="3740857"/>
            <a:ext cx="527392" cy="835317"/>
          </a:xfrm>
          <a:prstGeom prst="curvedConnector2">
            <a:avLst/>
          </a:prstGeom>
          <a:noFill/>
          <a:ln w="12700">
            <a:solidFill>
              <a:srgbClr val="669900"/>
            </a:solidFill>
            <a:round/>
            <a:headEnd/>
            <a:tailEnd type="triangle" w="med" len="med"/>
          </a:ln>
          <a:extLst>
            <a:ext uri="{909E8E84-426E-40DD-AFC4-6F175D3DCCD1}">
              <a14:hiddenFill xmlns:a14="http://schemas.microsoft.com/office/drawing/2010/main">
                <a:noFill/>
              </a14:hiddenFill>
            </a:ext>
          </a:extLst>
        </p:spPr>
      </p:cxnSp>
      <p:sp>
        <p:nvSpPr>
          <p:cNvPr id="65" name="Rectangle 55">
            <a:extLst>
              <a:ext uri="{FF2B5EF4-FFF2-40B4-BE49-F238E27FC236}">
                <a16:creationId xmlns:a16="http://schemas.microsoft.com/office/drawing/2014/main" id="{D3719BE3-3DC3-6D48-B94A-D10433E1F547}"/>
              </a:ext>
            </a:extLst>
          </p:cNvPr>
          <p:cNvSpPr>
            <a:spLocks noChangeArrowheads="1"/>
          </p:cNvSpPr>
          <p:nvPr/>
        </p:nvSpPr>
        <p:spPr bwMode="auto">
          <a:xfrm>
            <a:off x="3320159" y="4516678"/>
            <a:ext cx="967844" cy="283100"/>
          </a:xfrm>
          <a:prstGeom prst="rect">
            <a:avLst/>
          </a:prstGeom>
          <a:solidFill>
            <a:srgbClr val="C187A6"/>
          </a:solidFill>
          <a:ln w="9525">
            <a:solidFill>
              <a:srgbClr val="518A18"/>
            </a:solidFill>
            <a:miter lim="800000"/>
            <a:headEnd/>
            <a:tailEnd/>
          </a:ln>
          <a:effectLst>
            <a:outerShdw blurRad="50800" dist="50800" dir="2700000" algn="tl" rotWithShape="0">
              <a:schemeClr val="accent5">
                <a:lumMod val="50000"/>
                <a:alpha val="50000"/>
              </a:schemeClr>
            </a:outerShdw>
          </a:effectLst>
        </p:spPr>
        <p:txBody>
          <a:bodyPr wrap="square" lIns="90000" tIns="46800" rIns="90000" bIns="46800" anchor="ctr">
            <a:noAutofit/>
          </a:bodyPr>
          <a:lstStyle>
            <a:lvl1pPr eaLnBrk="0" hangingPunct="0">
              <a:defRPr b="1">
                <a:solidFill>
                  <a:schemeClr val="tx1"/>
                </a:solidFill>
                <a:latin typeface="Arial" charset="0"/>
                <a:ea typeface="Arial"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ea typeface="Arial" charset="0"/>
                <a:cs typeface="Arial" charset="0"/>
              </a:defRPr>
            </a:lvl9pPr>
          </a:lstStyle>
          <a:p>
            <a:pPr algn="ctr"/>
            <a:r>
              <a:rPr lang="fr-FR" altLang="fr-FR" sz="1100" b="0" dirty="0">
                <a:solidFill>
                  <a:srgbClr val="000000"/>
                </a:solidFill>
              </a:rPr>
              <a:t>La qualité du travail </a:t>
            </a:r>
          </a:p>
        </p:txBody>
      </p:sp>
      <p:pic>
        <p:nvPicPr>
          <p:cNvPr id="38" name="Image 37" descr="https://www.departement41.fr/fileadmin/_processed_/b/f/csm_logo_loir-et-cher_quadri_72px_e453875068.png"/>
          <p:cNvPicPr/>
          <p:nvPr/>
        </p:nvPicPr>
        <p:blipFill>
          <a:blip r:embed="rId3">
            <a:extLst>
              <a:ext uri="{28A0092B-C50C-407E-A947-70E740481C1C}">
                <a14:useLocalDpi xmlns:a14="http://schemas.microsoft.com/office/drawing/2010/main" val="0"/>
              </a:ext>
            </a:extLst>
          </a:blip>
          <a:srcRect/>
          <a:stretch>
            <a:fillRect/>
          </a:stretch>
        </p:blipFill>
        <p:spPr bwMode="auto">
          <a:xfrm>
            <a:off x="6732240" y="5638800"/>
            <a:ext cx="720080" cy="886544"/>
          </a:xfrm>
          <a:prstGeom prst="rect">
            <a:avLst/>
          </a:prstGeom>
          <a:noFill/>
          <a:ln>
            <a:noFill/>
          </a:ln>
        </p:spPr>
      </p:pic>
    </p:spTree>
    <p:extLst>
      <p:ext uri="{BB962C8B-B14F-4D97-AF65-F5344CB8AC3E}">
        <p14:creationId xmlns:p14="http://schemas.microsoft.com/office/powerpoint/2010/main" val="3382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9" grpId="0" animBg="1"/>
      <p:bldP spid="6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14"/>
          <p:cNvSpPr txBox="1">
            <a:spLocks noGrp="1"/>
          </p:cNvSpPr>
          <p:nvPr>
            <p:ph type="title"/>
          </p:nvPr>
        </p:nvSpPr>
        <p:spPr>
          <a:xfrm>
            <a:off x="92893" y="292988"/>
            <a:ext cx="8141730" cy="7620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fr-FR" sz="2400">
                <a:solidFill>
                  <a:schemeClr val="dk1"/>
                </a:solidFill>
                <a:latin typeface="Ubuntu"/>
                <a:ea typeface="Ubuntu"/>
                <a:cs typeface="Ubuntu"/>
                <a:sym typeface="Ubuntu"/>
              </a:rPr>
              <a:t>Une démarche de régulation collective de la charge de travail</a:t>
            </a:r>
            <a:br>
              <a:rPr lang="fr-FR">
                <a:solidFill>
                  <a:schemeClr val="dk1"/>
                </a:solidFill>
                <a:latin typeface="Ubuntu"/>
                <a:ea typeface="Ubuntu"/>
                <a:cs typeface="Ubuntu"/>
                <a:sym typeface="Ubuntu"/>
              </a:rPr>
            </a:br>
            <a:r>
              <a:rPr lang="fr-FR" sz="1800" i="1">
                <a:solidFill>
                  <a:schemeClr val="lt1"/>
                </a:solidFill>
                <a:latin typeface="Ubuntu"/>
                <a:ea typeface="Ubuntu"/>
                <a:cs typeface="Ubuntu"/>
                <a:sym typeface="Ubuntu"/>
              </a:rPr>
              <a:t>e la démarche</a:t>
            </a:r>
            <a:endParaRPr/>
          </a:p>
        </p:txBody>
      </p:sp>
      <p:grpSp>
        <p:nvGrpSpPr>
          <p:cNvPr id="359" name="Google Shape;359;p14"/>
          <p:cNvGrpSpPr/>
          <p:nvPr/>
        </p:nvGrpSpPr>
        <p:grpSpPr>
          <a:xfrm>
            <a:off x="92893" y="1494254"/>
            <a:ext cx="1637052" cy="5142919"/>
            <a:chOff x="92893" y="1494254"/>
            <a:chExt cx="1637052" cy="5142919"/>
          </a:xfrm>
        </p:grpSpPr>
        <p:sp>
          <p:nvSpPr>
            <p:cNvPr id="360" name="Google Shape;360;p14"/>
            <p:cNvSpPr/>
            <p:nvPr/>
          </p:nvSpPr>
          <p:spPr>
            <a:xfrm>
              <a:off x="92893" y="1494254"/>
              <a:ext cx="1637052" cy="1328734"/>
            </a:xfrm>
            <a:prstGeom prst="roundRect">
              <a:avLst>
                <a:gd name="adj" fmla="val 16667"/>
              </a:avLst>
            </a:prstGeom>
            <a:solidFill>
              <a:srgbClr val="CDDEEF"/>
            </a:solidFill>
            <a:ln w="9525" cap="flat" cmpd="sng">
              <a:solidFill>
                <a:srgbClr val="ACC8E4"/>
              </a:solidFill>
              <a:prstDash val="solid"/>
              <a:round/>
              <a:headEnd type="none" w="sm" len="sm"/>
              <a:tailEnd type="none" w="sm" len="sm"/>
            </a:ln>
          </p:spPr>
          <p:txBody>
            <a:bodyPr spcFirstLastPara="1" wrap="square" lIns="91425" tIns="46025" rIns="91425" bIns="46025" anchor="ctr" anchorCtr="0">
              <a:spAutoFit/>
            </a:bodyPr>
            <a:lstStyle/>
            <a:p>
              <a:pPr marL="0" marR="0" lvl="0" indent="0" algn="ctr" rtl="0">
                <a:spcBef>
                  <a:spcPts val="0"/>
                </a:spcBef>
                <a:spcAft>
                  <a:spcPts val="0"/>
                </a:spcAft>
                <a:buNone/>
              </a:pPr>
              <a:r>
                <a:rPr lang="fr-FR" sz="1800" b="1" i="0" u="none" strike="noStrike" cap="none">
                  <a:solidFill>
                    <a:srgbClr val="003366"/>
                  </a:solidFill>
                  <a:latin typeface="Helvetica Neue"/>
                  <a:ea typeface="Helvetica Neue"/>
                  <a:cs typeface="Helvetica Neue"/>
                  <a:sym typeface="Helvetica Neue"/>
                </a:rPr>
                <a:t>1/ Établir un diagnostic</a:t>
              </a:r>
              <a:endParaRPr/>
            </a:p>
            <a:p>
              <a:pPr marL="0" marR="0" lvl="0" indent="0" algn="ctr" rtl="0">
                <a:spcBef>
                  <a:spcPts val="0"/>
                </a:spcBef>
                <a:spcAft>
                  <a:spcPts val="0"/>
                </a:spcAft>
                <a:buNone/>
              </a:pPr>
              <a:r>
                <a:rPr lang="fr-FR" sz="1800" b="1" i="0" u="none" strike="noStrike" cap="none">
                  <a:solidFill>
                    <a:srgbClr val="003366"/>
                  </a:solidFill>
                  <a:latin typeface="Helvetica Neue"/>
                  <a:ea typeface="Helvetica Neue"/>
                  <a:cs typeface="Helvetica Neue"/>
                  <a:sym typeface="Helvetica Neue"/>
                </a:rPr>
                <a:t>Evaluer-Repérer</a:t>
              </a:r>
              <a:endParaRPr sz="1300" b="1" i="0" u="none" strike="noStrike" cap="none">
                <a:solidFill>
                  <a:srgbClr val="003366"/>
                </a:solidFill>
                <a:latin typeface="Helvetica Neue"/>
                <a:ea typeface="Helvetica Neue"/>
                <a:cs typeface="Helvetica Neue"/>
                <a:sym typeface="Helvetica Neue"/>
              </a:endParaRPr>
            </a:p>
          </p:txBody>
        </p:sp>
        <p:sp>
          <p:nvSpPr>
            <p:cNvPr id="361" name="Google Shape;361;p14"/>
            <p:cNvSpPr/>
            <p:nvPr/>
          </p:nvSpPr>
          <p:spPr>
            <a:xfrm>
              <a:off x="92893" y="3280507"/>
              <a:ext cx="1637052" cy="1328734"/>
            </a:xfrm>
            <a:prstGeom prst="roundRect">
              <a:avLst>
                <a:gd name="adj" fmla="val 16667"/>
              </a:avLst>
            </a:prstGeom>
            <a:solidFill>
              <a:srgbClr val="CDDEEF"/>
            </a:solidFill>
            <a:ln w="9525" cap="flat" cmpd="sng">
              <a:solidFill>
                <a:srgbClr val="ACC8E4"/>
              </a:solidFill>
              <a:prstDash val="solid"/>
              <a:round/>
              <a:headEnd type="none" w="sm" len="sm"/>
              <a:tailEnd type="none" w="sm" len="sm"/>
            </a:ln>
          </p:spPr>
          <p:txBody>
            <a:bodyPr spcFirstLastPara="1" wrap="square" lIns="91425" tIns="46025" rIns="91425" bIns="46025" anchor="ctr" anchorCtr="0">
              <a:spAutoFit/>
            </a:bodyPr>
            <a:lstStyle/>
            <a:p>
              <a:pPr marL="0" marR="0" lvl="0" indent="0" algn="ctr" rtl="0">
                <a:spcBef>
                  <a:spcPts val="0"/>
                </a:spcBef>
                <a:spcAft>
                  <a:spcPts val="0"/>
                </a:spcAft>
                <a:buNone/>
              </a:pPr>
              <a:r>
                <a:rPr lang="fr-FR" sz="1800" b="1" i="0" u="none" strike="noStrike" cap="none">
                  <a:solidFill>
                    <a:srgbClr val="003366"/>
                  </a:solidFill>
                  <a:latin typeface="Helvetica Neue"/>
                  <a:ea typeface="Helvetica Neue"/>
                  <a:cs typeface="Helvetica Neue"/>
                  <a:sym typeface="Helvetica Neue"/>
                </a:rPr>
                <a:t>2/ Identifier des moyens de régulation</a:t>
              </a:r>
              <a:endParaRPr sz="1300" b="1" i="0" u="none" strike="noStrike" cap="none">
                <a:solidFill>
                  <a:srgbClr val="003366"/>
                </a:solidFill>
                <a:latin typeface="Helvetica Neue"/>
                <a:ea typeface="Helvetica Neue"/>
                <a:cs typeface="Helvetica Neue"/>
                <a:sym typeface="Helvetica Neue"/>
              </a:endParaRPr>
            </a:p>
          </p:txBody>
        </p:sp>
        <p:sp>
          <p:nvSpPr>
            <p:cNvPr id="362" name="Google Shape;362;p14"/>
            <p:cNvSpPr/>
            <p:nvPr/>
          </p:nvSpPr>
          <p:spPr>
            <a:xfrm>
              <a:off x="92893" y="5001972"/>
              <a:ext cx="1637052" cy="1635201"/>
            </a:xfrm>
            <a:prstGeom prst="roundRect">
              <a:avLst>
                <a:gd name="adj" fmla="val 16667"/>
              </a:avLst>
            </a:prstGeom>
            <a:solidFill>
              <a:srgbClr val="CDDEEF"/>
            </a:solidFill>
            <a:ln w="9525" cap="flat" cmpd="sng">
              <a:solidFill>
                <a:srgbClr val="ACC8E4"/>
              </a:solidFill>
              <a:prstDash val="solid"/>
              <a:round/>
              <a:headEnd type="none" w="sm" len="sm"/>
              <a:tailEnd type="none" w="sm" len="sm"/>
            </a:ln>
          </p:spPr>
          <p:txBody>
            <a:bodyPr spcFirstLastPara="1" wrap="square" lIns="18000" tIns="46025" rIns="18000" bIns="46025" anchor="ctr" anchorCtr="0">
              <a:spAutoFit/>
            </a:bodyPr>
            <a:lstStyle/>
            <a:p>
              <a:pPr marL="0" marR="0" lvl="0" indent="0" algn="ctr" rtl="0">
                <a:spcBef>
                  <a:spcPts val="0"/>
                </a:spcBef>
                <a:spcAft>
                  <a:spcPts val="0"/>
                </a:spcAft>
                <a:buNone/>
              </a:pPr>
              <a:r>
                <a:rPr lang="fr-FR" sz="1800" b="1" i="0" u="none" strike="noStrike" cap="none">
                  <a:solidFill>
                    <a:srgbClr val="003366"/>
                  </a:solidFill>
                  <a:latin typeface="Helvetica Neue"/>
                  <a:ea typeface="Helvetica Neue"/>
                  <a:cs typeface="Helvetica Neue"/>
                  <a:sym typeface="Helvetica Neue"/>
                </a:rPr>
                <a:t>3/ Suivre la mise  en œuvre de ces moyens et ajuster</a:t>
              </a:r>
              <a:endParaRPr sz="1300" b="1" i="0" u="none" strike="noStrike" cap="none">
                <a:solidFill>
                  <a:srgbClr val="003366"/>
                </a:solidFill>
                <a:latin typeface="Helvetica Neue"/>
                <a:ea typeface="Helvetica Neue"/>
                <a:cs typeface="Helvetica Neue"/>
                <a:sym typeface="Helvetica Neue"/>
              </a:endParaRPr>
            </a:p>
          </p:txBody>
        </p:sp>
      </p:grpSp>
      <p:grpSp>
        <p:nvGrpSpPr>
          <p:cNvPr id="363" name="Google Shape;363;p14"/>
          <p:cNvGrpSpPr/>
          <p:nvPr/>
        </p:nvGrpSpPr>
        <p:grpSpPr>
          <a:xfrm>
            <a:off x="1868810" y="1046618"/>
            <a:ext cx="7077480" cy="1892591"/>
            <a:chOff x="1868810" y="1046618"/>
            <a:chExt cx="7077480" cy="1892591"/>
          </a:xfrm>
        </p:grpSpPr>
        <p:sp>
          <p:nvSpPr>
            <p:cNvPr id="364" name="Google Shape;364;p14"/>
            <p:cNvSpPr txBox="1"/>
            <p:nvPr/>
          </p:nvSpPr>
          <p:spPr>
            <a:xfrm>
              <a:off x="1868810" y="1378032"/>
              <a:ext cx="3580520" cy="1561177"/>
            </a:xfrm>
            <a:prstGeom prst="rect">
              <a:avLst/>
            </a:prstGeom>
            <a:noFill/>
            <a:ln w="9525" cap="flat" cmpd="sng">
              <a:solidFill>
                <a:srgbClr val="0684BE"/>
              </a:solidFill>
              <a:prstDash val="solid"/>
              <a:round/>
              <a:headEnd type="none" w="sm" len="sm"/>
              <a:tailEnd type="none" w="sm" len="sm"/>
            </a:ln>
          </p:spPr>
          <p:txBody>
            <a:bodyPr spcFirstLastPara="1" wrap="square" lIns="91425" tIns="45700" rIns="91425" bIns="45700" anchor="ctr" anchorCtr="0">
              <a:noAutofit/>
            </a:bodyPr>
            <a:lstStyle/>
            <a:p>
              <a:pPr marL="233363" marR="0" lvl="0" indent="-233363" algn="l" rtl="0">
                <a:spcBef>
                  <a:spcPts val="0"/>
                </a:spcBef>
                <a:spcAft>
                  <a:spcPts val="0"/>
                </a:spcAft>
                <a:buClr>
                  <a:schemeClr val="dk1"/>
                </a:buClr>
                <a:buSzPts val="1600"/>
                <a:buFont typeface="Arial"/>
                <a:buAutoNum type="arabicPeriod"/>
              </a:pPr>
              <a:r>
                <a:rPr lang="fr-FR" sz="1600" b="0" i="0" u="none" strike="noStrike" cap="none">
                  <a:solidFill>
                    <a:schemeClr val="dk1"/>
                  </a:solidFill>
                  <a:latin typeface="Helvetica Neue"/>
                  <a:ea typeface="Helvetica Neue"/>
                  <a:cs typeface="Helvetica Neue"/>
                  <a:sym typeface="Helvetica Neue"/>
                </a:rPr>
                <a:t>Classer les éléments qui constituent la charge de travail </a:t>
              </a:r>
              <a:endParaRPr/>
            </a:p>
            <a:p>
              <a:pPr marL="233363" marR="0" lvl="0" indent="-233363" algn="l" rtl="0">
                <a:spcBef>
                  <a:spcPts val="600"/>
                </a:spcBef>
                <a:spcAft>
                  <a:spcPts val="0"/>
                </a:spcAft>
                <a:buClr>
                  <a:schemeClr val="dk1"/>
                </a:buClr>
                <a:buSzPts val="1600"/>
                <a:buFont typeface="Arial"/>
                <a:buAutoNum type="arabicPeriod"/>
              </a:pPr>
              <a:r>
                <a:rPr lang="fr-FR" sz="1600" b="0" i="0" u="none" strike="noStrike" cap="none">
                  <a:solidFill>
                    <a:schemeClr val="dk1"/>
                  </a:solidFill>
                  <a:latin typeface="Helvetica Neue"/>
                  <a:ea typeface="Helvetica Neue"/>
                  <a:cs typeface="Helvetica Neue"/>
                  <a:sym typeface="Helvetica Neue"/>
                </a:rPr>
                <a:t>Identifier les facteurs de contraintes et les ressources existantes ou potentielles</a:t>
              </a:r>
              <a:endParaRPr/>
            </a:p>
          </p:txBody>
        </p:sp>
        <p:sp>
          <p:nvSpPr>
            <p:cNvPr id="365" name="Google Shape;365;p14"/>
            <p:cNvSpPr/>
            <p:nvPr/>
          </p:nvSpPr>
          <p:spPr>
            <a:xfrm>
              <a:off x="2777032" y="1046618"/>
              <a:ext cx="1764075" cy="272415"/>
            </a:xfrm>
            <a:prstGeom prst="roundRect">
              <a:avLst>
                <a:gd name="adj" fmla="val 16667"/>
              </a:avLst>
            </a:prstGeom>
            <a:noFill/>
            <a:ln>
              <a:noFill/>
            </a:ln>
          </p:spPr>
          <p:txBody>
            <a:bodyPr spcFirstLastPara="1" wrap="square" lIns="91425" tIns="0" rIns="91425" bIns="0" anchor="ctr" anchorCtr="0">
              <a:spAutoFit/>
            </a:bodyPr>
            <a:lstStyle/>
            <a:p>
              <a:pPr marL="0" marR="0" lvl="0" indent="0" algn="ctr" rtl="0">
                <a:spcBef>
                  <a:spcPts val="0"/>
                </a:spcBef>
                <a:spcAft>
                  <a:spcPts val="0"/>
                </a:spcAft>
                <a:buNone/>
              </a:pPr>
              <a:r>
                <a:rPr lang="fr-FR" sz="1600" b="1" i="1" u="none" strike="noStrike" cap="none">
                  <a:solidFill>
                    <a:srgbClr val="0070C0"/>
                  </a:solidFill>
                  <a:latin typeface="Helvetica Neue"/>
                  <a:ea typeface="Helvetica Neue"/>
                  <a:cs typeface="Helvetica Neue"/>
                  <a:sym typeface="Helvetica Neue"/>
                </a:rPr>
                <a:t>Objectifs</a:t>
              </a:r>
              <a:endParaRPr/>
            </a:p>
          </p:txBody>
        </p:sp>
        <p:sp>
          <p:nvSpPr>
            <p:cNvPr id="366" name="Google Shape;366;p14"/>
            <p:cNvSpPr/>
            <p:nvPr/>
          </p:nvSpPr>
          <p:spPr>
            <a:xfrm>
              <a:off x="6499654" y="1046618"/>
              <a:ext cx="1502816" cy="272415"/>
            </a:xfrm>
            <a:prstGeom prst="roundRect">
              <a:avLst>
                <a:gd name="adj" fmla="val 16667"/>
              </a:avLst>
            </a:prstGeom>
            <a:noFill/>
            <a:ln>
              <a:noFill/>
            </a:ln>
          </p:spPr>
          <p:txBody>
            <a:bodyPr spcFirstLastPara="1" wrap="square" lIns="91425" tIns="0" rIns="91425" bIns="0" anchor="ctr" anchorCtr="0">
              <a:spAutoFit/>
            </a:bodyPr>
            <a:lstStyle/>
            <a:p>
              <a:pPr marL="0" marR="0" lvl="0" indent="0" algn="ctr" rtl="0">
                <a:spcBef>
                  <a:spcPts val="0"/>
                </a:spcBef>
                <a:spcAft>
                  <a:spcPts val="0"/>
                </a:spcAft>
                <a:buNone/>
              </a:pPr>
              <a:r>
                <a:rPr lang="fr-FR" sz="1600" b="1" i="1" u="none" strike="noStrike" cap="none">
                  <a:solidFill>
                    <a:srgbClr val="0070C0"/>
                  </a:solidFill>
                  <a:latin typeface="Helvetica Neue"/>
                  <a:ea typeface="Helvetica Neue"/>
                  <a:cs typeface="Helvetica Neue"/>
                  <a:sym typeface="Helvetica Neue"/>
                </a:rPr>
                <a:t>Modalités</a:t>
              </a:r>
              <a:endParaRPr/>
            </a:p>
          </p:txBody>
        </p:sp>
        <p:sp>
          <p:nvSpPr>
            <p:cNvPr id="367" name="Google Shape;367;p14"/>
            <p:cNvSpPr txBox="1"/>
            <p:nvPr/>
          </p:nvSpPr>
          <p:spPr>
            <a:xfrm>
              <a:off x="5548183" y="1384937"/>
              <a:ext cx="3398107" cy="1554272"/>
            </a:xfrm>
            <a:prstGeom prst="rect">
              <a:avLst/>
            </a:prstGeom>
            <a:noFill/>
            <a:ln w="9525" cap="flat" cmpd="sng">
              <a:solidFill>
                <a:srgbClr val="0684BE"/>
              </a:solidFill>
              <a:prstDash val="solid"/>
              <a:round/>
              <a:headEnd type="none" w="sm" len="sm"/>
              <a:tailEnd type="none" w="sm" len="sm"/>
            </a:ln>
          </p:spPr>
          <p:txBody>
            <a:bodyPr spcFirstLastPara="1" wrap="square" lIns="91425" tIns="45700" rIns="91425" bIns="45700" anchor="ctr" anchorCtr="0">
              <a:noAutofit/>
            </a:bodyPr>
            <a:lstStyle/>
            <a:p>
              <a:pPr marL="171450" marR="0" lvl="0" indent="-171450" algn="l" rtl="0">
                <a:spcBef>
                  <a:spcPts val="0"/>
                </a:spcBef>
                <a:spcAft>
                  <a:spcPts val="0"/>
                </a:spcAft>
                <a:buClr>
                  <a:schemeClr val="dk1"/>
                </a:buClr>
                <a:buSzPts val="1600"/>
                <a:buFont typeface="Arial"/>
                <a:buChar char="•"/>
              </a:pPr>
              <a:r>
                <a:rPr lang="fr-FR" sz="1600" b="0" i="0" u="none" strike="noStrike" cap="none">
                  <a:solidFill>
                    <a:schemeClr val="dk1"/>
                  </a:solidFill>
                  <a:latin typeface="Helvetica Neue"/>
                  <a:ea typeface="Helvetica Neue"/>
                  <a:cs typeface="Helvetica Neue"/>
                  <a:sym typeface="Helvetica Neue"/>
                </a:rPr>
                <a:t>Élaboration de questionnaires</a:t>
              </a:r>
              <a:endParaRPr/>
            </a:p>
            <a:p>
              <a:pPr marL="171450" marR="0" lvl="0" indent="-171450" algn="l" rtl="0">
                <a:spcBef>
                  <a:spcPts val="600"/>
                </a:spcBef>
                <a:spcAft>
                  <a:spcPts val="0"/>
                </a:spcAft>
                <a:buClr>
                  <a:schemeClr val="dk1"/>
                </a:buClr>
                <a:buSzPts val="1600"/>
                <a:buFont typeface="Arial"/>
                <a:buChar char="•"/>
              </a:pPr>
              <a:r>
                <a:rPr lang="fr-FR" sz="1600" b="0" i="0" u="none" strike="noStrike" cap="none">
                  <a:solidFill>
                    <a:schemeClr val="dk1"/>
                  </a:solidFill>
                  <a:latin typeface="Helvetica Neue"/>
                  <a:ea typeface="Helvetica Neue"/>
                  <a:cs typeface="Helvetica Neue"/>
                  <a:sym typeface="Helvetica Neue"/>
                </a:rPr>
                <a:t>Entretiens individuels et collectifs</a:t>
              </a:r>
              <a:endParaRPr/>
            </a:p>
            <a:p>
              <a:pPr marL="171450" marR="0" lvl="0" indent="-171450" algn="l" rtl="0">
                <a:spcBef>
                  <a:spcPts val="600"/>
                </a:spcBef>
                <a:spcAft>
                  <a:spcPts val="0"/>
                </a:spcAft>
                <a:buClr>
                  <a:schemeClr val="dk1"/>
                </a:buClr>
                <a:buSzPts val="1600"/>
                <a:buFont typeface="Arial"/>
                <a:buChar char="•"/>
              </a:pPr>
              <a:r>
                <a:rPr lang="fr-FR" sz="1600" b="0" i="0" u="none" strike="noStrike" cap="none">
                  <a:solidFill>
                    <a:schemeClr val="dk1"/>
                  </a:solidFill>
                  <a:latin typeface="Helvetica Neue"/>
                  <a:ea typeface="Helvetica Neue"/>
                  <a:cs typeface="Helvetica Neue"/>
                  <a:sym typeface="Helvetica Neue"/>
                </a:rPr>
                <a:t>Observations sur le terrain</a:t>
              </a:r>
              <a:endParaRPr/>
            </a:p>
            <a:p>
              <a:pPr marL="171450" marR="0" lvl="0" indent="-171450" algn="l" rtl="0">
                <a:spcBef>
                  <a:spcPts val="600"/>
                </a:spcBef>
                <a:spcAft>
                  <a:spcPts val="0"/>
                </a:spcAft>
                <a:buClr>
                  <a:schemeClr val="dk1"/>
                </a:buClr>
                <a:buSzPts val="1600"/>
                <a:buFont typeface="Arial"/>
                <a:buChar char="•"/>
              </a:pPr>
              <a:r>
                <a:rPr lang="fr-FR" sz="1600" b="0" i="0" u="none" strike="noStrike" cap="none">
                  <a:solidFill>
                    <a:schemeClr val="dk1"/>
                  </a:solidFill>
                  <a:latin typeface="Helvetica Neue"/>
                  <a:ea typeface="Helvetica Neue"/>
                  <a:cs typeface="Helvetica Neue"/>
                  <a:sym typeface="Helvetica Neue"/>
                </a:rPr>
                <a:t>Établissement d’un référentiel de la charge de travail</a:t>
              </a:r>
              <a:endParaRPr/>
            </a:p>
          </p:txBody>
        </p:sp>
      </p:grpSp>
      <p:grpSp>
        <p:nvGrpSpPr>
          <p:cNvPr id="368" name="Google Shape;368;p14"/>
          <p:cNvGrpSpPr/>
          <p:nvPr/>
        </p:nvGrpSpPr>
        <p:grpSpPr>
          <a:xfrm>
            <a:off x="1868810" y="3081920"/>
            <a:ext cx="7077480" cy="1723549"/>
            <a:chOff x="1868810" y="3081920"/>
            <a:chExt cx="7077480" cy="1723549"/>
          </a:xfrm>
        </p:grpSpPr>
        <p:sp>
          <p:nvSpPr>
            <p:cNvPr id="369" name="Google Shape;369;p14"/>
            <p:cNvSpPr txBox="1"/>
            <p:nvPr/>
          </p:nvSpPr>
          <p:spPr>
            <a:xfrm>
              <a:off x="1868810" y="3081920"/>
              <a:ext cx="3580520" cy="1723549"/>
            </a:xfrm>
            <a:prstGeom prst="rect">
              <a:avLst/>
            </a:prstGeom>
            <a:noFill/>
            <a:ln w="9525" cap="flat" cmpd="sng">
              <a:solidFill>
                <a:srgbClr val="0684BE"/>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1600" b="0" i="0" u="none" strike="noStrike" cap="none">
                  <a:solidFill>
                    <a:schemeClr val="dk1"/>
                  </a:solidFill>
                  <a:latin typeface="Helvetica Neue"/>
                  <a:ea typeface="Helvetica Neue"/>
                  <a:cs typeface="Helvetica Neue"/>
                  <a:sym typeface="Helvetica Neue"/>
                </a:rPr>
                <a:t>En fonction des spécificités de l’activité et des problématiques de charge révélées par le diagnostic :</a:t>
              </a:r>
              <a:endParaRPr/>
            </a:p>
            <a:p>
              <a:pPr marL="233363" marR="0" lvl="0" indent="-233363" algn="l" rtl="0">
                <a:spcBef>
                  <a:spcPts val="600"/>
                </a:spcBef>
                <a:spcAft>
                  <a:spcPts val="0"/>
                </a:spcAft>
                <a:buClr>
                  <a:schemeClr val="dk1"/>
                </a:buClr>
                <a:buSzPts val="1600"/>
                <a:buFont typeface="Arial"/>
                <a:buAutoNum type="arabicPeriod"/>
              </a:pPr>
              <a:r>
                <a:rPr lang="fr-FR" sz="1600" b="0" i="0" u="none" strike="noStrike" cap="none">
                  <a:solidFill>
                    <a:schemeClr val="dk1"/>
                  </a:solidFill>
                  <a:latin typeface="Helvetica Neue"/>
                  <a:ea typeface="Helvetica Neue"/>
                  <a:cs typeface="Helvetica Neue"/>
                  <a:sym typeface="Helvetica Neue"/>
                </a:rPr>
                <a:t>Définir des indicateurs d’alerte</a:t>
              </a:r>
              <a:endParaRPr/>
            </a:p>
            <a:p>
              <a:pPr marL="233363" marR="0" lvl="0" indent="-233363" algn="l" rtl="0">
                <a:spcBef>
                  <a:spcPts val="600"/>
                </a:spcBef>
                <a:spcAft>
                  <a:spcPts val="0"/>
                </a:spcAft>
                <a:buClr>
                  <a:schemeClr val="dk1"/>
                </a:buClr>
                <a:buSzPts val="1600"/>
                <a:buFont typeface="Arial"/>
                <a:buAutoNum type="arabicPeriod"/>
              </a:pPr>
              <a:r>
                <a:rPr lang="fr-FR" sz="1600" b="0" i="0" u="none" strike="noStrike" cap="none">
                  <a:solidFill>
                    <a:schemeClr val="dk1"/>
                  </a:solidFill>
                  <a:latin typeface="Helvetica Neue"/>
                  <a:ea typeface="Helvetica Neue"/>
                  <a:cs typeface="Helvetica Neue"/>
                  <a:sym typeface="Helvetica Neue"/>
                </a:rPr>
                <a:t>Concevoir des outils et des modalités de veille et de régulation </a:t>
              </a:r>
              <a:endParaRPr/>
            </a:p>
          </p:txBody>
        </p:sp>
        <p:sp>
          <p:nvSpPr>
            <p:cNvPr id="370" name="Google Shape;370;p14"/>
            <p:cNvSpPr txBox="1"/>
            <p:nvPr/>
          </p:nvSpPr>
          <p:spPr>
            <a:xfrm>
              <a:off x="5548183" y="3088825"/>
              <a:ext cx="3398107" cy="1716644"/>
            </a:xfrm>
            <a:prstGeom prst="rect">
              <a:avLst/>
            </a:prstGeom>
            <a:noFill/>
            <a:ln w="9525" cap="flat" cmpd="sng">
              <a:solidFill>
                <a:srgbClr val="0684BE"/>
              </a:solidFill>
              <a:prstDash val="solid"/>
              <a:round/>
              <a:headEnd type="none" w="sm" len="sm"/>
              <a:tailEnd type="none" w="sm" len="sm"/>
            </a:ln>
          </p:spPr>
          <p:txBody>
            <a:bodyPr spcFirstLastPara="1" wrap="square" lIns="91425" tIns="45700" rIns="91425" bIns="45700" anchor="ctr" anchorCtr="0">
              <a:noAutofit/>
            </a:bodyPr>
            <a:lstStyle/>
            <a:p>
              <a:pPr marL="171450" marR="0" lvl="0" indent="-171450" algn="l" rtl="0">
                <a:spcBef>
                  <a:spcPts val="0"/>
                </a:spcBef>
                <a:spcAft>
                  <a:spcPts val="0"/>
                </a:spcAft>
                <a:buClr>
                  <a:schemeClr val="dk1"/>
                </a:buClr>
                <a:buSzPts val="1600"/>
                <a:buFont typeface="Arial"/>
                <a:buChar char="•"/>
              </a:pPr>
              <a:r>
                <a:rPr lang="fr-FR" sz="1600" b="0" i="0" u="none" strike="noStrike" cap="none">
                  <a:solidFill>
                    <a:schemeClr val="dk1"/>
                  </a:solidFill>
                  <a:latin typeface="Helvetica Neue"/>
                  <a:ea typeface="Helvetica Neue"/>
                  <a:cs typeface="Helvetica Neue"/>
                  <a:sym typeface="Helvetica Neue"/>
                </a:rPr>
                <a:t>Rencontres collectives : managers et collaborateurs</a:t>
              </a:r>
              <a:endParaRPr/>
            </a:p>
            <a:p>
              <a:pPr marL="171450" marR="0" lvl="0" indent="-171450" algn="l" rtl="0">
                <a:spcBef>
                  <a:spcPts val="600"/>
                </a:spcBef>
                <a:spcAft>
                  <a:spcPts val="0"/>
                </a:spcAft>
                <a:buClr>
                  <a:schemeClr val="dk1"/>
                </a:buClr>
                <a:buSzPts val="1600"/>
                <a:buFont typeface="Arial"/>
                <a:buChar char="•"/>
              </a:pPr>
              <a:r>
                <a:rPr lang="fr-FR" sz="1600" b="0" i="0" u="none" strike="noStrike" cap="none">
                  <a:solidFill>
                    <a:schemeClr val="dk1"/>
                  </a:solidFill>
                  <a:latin typeface="Helvetica Neue"/>
                  <a:ea typeface="Helvetica Neue"/>
                  <a:cs typeface="Helvetica Neue"/>
                  <a:sym typeface="Helvetica Neue"/>
                </a:rPr>
                <a:t>Expérimentation </a:t>
              </a:r>
              <a:endParaRPr/>
            </a:p>
            <a:p>
              <a:pPr marL="171450" marR="0" lvl="0" indent="-171450" algn="l" rtl="0">
                <a:spcBef>
                  <a:spcPts val="600"/>
                </a:spcBef>
                <a:spcAft>
                  <a:spcPts val="0"/>
                </a:spcAft>
                <a:buClr>
                  <a:schemeClr val="dk1"/>
                </a:buClr>
                <a:buSzPts val="1600"/>
                <a:buFont typeface="Arial"/>
                <a:buChar char="•"/>
              </a:pPr>
              <a:r>
                <a:rPr lang="fr-FR" sz="1600" b="0" i="0" u="none" strike="noStrike" cap="none">
                  <a:solidFill>
                    <a:schemeClr val="dk1"/>
                  </a:solidFill>
                  <a:latin typeface="Helvetica Neue"/>
                  <a:ea typeface="Helvetica Neue"/>
                  <a:cs typeface="Helvetica Neue"/>
                  <a:sym typeface="Helvetica Neue"/>
                </a:rPr>
                <a:t>Ajustement</a:t>
              </a:r>
              <a:endParaRPr/>
            </a:p>
          </p:txBody>
        </p:sp>
      </p:grpSp>
      <p:grpSp>
        <p:nvGrpSpPr>
          <p:cNvPr id="371" name="Google Shape;371;p14"/>
          <p:cNvGrpSpPr/>
          <p:nvPr/>
        </p:nvGrpSpPr>
        <p:grpSpPr>
          <a:xfrm>
            <a:off x="1868810" y="4920529"/>
            <a:ext cx="7117492" cy="1754874"/>
            <a:chOff x="1868810" y="4923760"/>
            <a:chExt cx="7117492" cy="1754874"/>
          </a:xfrm>
        </p:grpSpPr>
        <p:sp>
          <p:nvSpPr>
            <p:cNvPr id="372" name="Google Shape;372;p14"/>
            <p:cNvSpPr txBox="1"/>
            <p:nvPr/>
          </p:nvSpPr>
          <p:spPr>
            <a:xfrm>
              <a:off x="1868810" y="4955085"/>
              <a:ext cx="3580520" cy="1723549"/>
            </a:xfrm>
            <a:prstGeom prst="rect">
              <a:avLst/>
            </a:prstGeom>
            <a:noFill/>
            <a:ln w="9525" cap="flat" cmpd="sng">
              <a:solidFill>
                <a:srgbClr val="0684BE"/>
              </a:solidFill>
              <a:prstDash val="solid"/>
              <a:round/>
              <a:headEnd type="none" w="sm" len="sm"/>
              <a:tailEnd type="none" w="sm" len="sm"/>
            </a:ln>
          </p:spPr>
          <p:txBody>
            <a:bodyPr spcFirstLastPara="1" wrap="square" lIns="91425" tIns="45700" rIns="91425" bIns="45700" anchor="ctr" anchorCtr="0">
              <a:noAutofit/>
            </a:bodyPr>
            <a:lstStyle/>
            <a:p>
              <a:pPr marL="233363" marR="0" lvl="0" indent="-233363" algn="l" rtl="0">
                <a:spcBef>
                  <a:spcPts val="0"/>
                </a:spcBef>
                <a:spcAft>
                  <a:spcPts val="0"/>
                </a:spcAft>
                <a:buClr>
                  <a:schemeClr val="dk1"/>
                </a:buClr>
                <a:buSzPts val="1600"/>
                <a:buFont typeface="Arial"/>
                <a:buAutoNum type="arabicPeriod"/>
              </a:pPr>
              <a:r>
                <a:rPr lang="fr-FR" sz="1600" b="0" i="0" u="none" strike="noStrike" cap="none">
                  <a:solidFill>
                    <a:schemeClr val="dk1"/>
                  </a:solidFill>
                  <a:latin typeface="Helvetica Neue"/>
                  <a:ea typeface="Helvetica Neue"/>
                  <a:cs typeface="Helvetica Neue"/>
                  <a:sym typeface="Helvetica Neue"/>
                </a:rPr>
                <a:t>Valider la démarche de régulation de la charge</a:t>
              </a:r>
              <a:endParaRPr/>
            </a:p>
            <a:p>
              <a:pPr marL="233363" marR="0" lvl="0" indent="-233363" algn="l" rtl="0">
                <a:spcBef>
                  <a:spcPts val="600"/>
                </a:spcBef>
                <a:spcAft>
                  <a:spcPts val="0"/>
                </a:spcAft>
                <a:buClr>
                  <a:schemeClr val="dk1"/>
                </a:buClr>
                <a:buSzPts val="1600"/>
                <a:buFont typeface="Arial"/>
                <a:buAutoNum type="arabicPeriod"/>
              </a:pPr>
              <a:r>
                <a:rPr lang="fr-FR" sz="1600" b="0" i="0" u="none" strike="noStrike" cap="none">
                  <a:solidFill>
                    <a:schemeClr val="dk1"/>
                  </a:solidFill>
                  <a:latin typeface="Helvetica Neue"/>
                  <a:ea typeface="Helvetica Neue"/>
                  <a:cs typeface="Helvetica Neue"/>
                  <a:sym typeface="Helvetica Neue"/>
                </a:rPr>
                <a:t>Généraliser cette démarche à l’ensemble des services</a:t>
              </a:r>
              <a:endParaRPr/>
            </a:p>
            <a:p>
              <a:pPr marL="233363" marR="0" lvl="0" indent="-233363" algn="l" rtl="0">
                <a:spcBef>
                  <a:spcPts val="600"/>
                </a:spcBef>
                <a:spcAft>
                  <a:spcPts val="0"/>
                </a:spcAft>
                <a:buClr>
                  <a:schemeClr val="dk1"/>
                </a:buClr>
                <a:buSzPts val="1600"/>
                <a:buFont typeface="Arial"/>
                <a:buAutoNum type="arabicPeriod"/>
              </a:pPr>
              <a:r>
                <a:rPr lang="fr-FR" sz="1600" b="0" i="0" u="none" strike="noStrike" cap="none">
                  <a:solidFill>
                    <a:schemeClr val="dk1"/>
                  </a:solidFill>
                  <a:latin typeface="Helvetica Neue"/>
                  <a:ea typeface="Helvetica Neue"/>
                  <a:cs typeface="Helvetica Neue"/>
                  <a:sym typeface="Helvetica Neue"/>
                </a:rPr>
                <a:t>Évaluer ses effets et ajuster les modalités si nécessaire</a:t>
              </a:r>
              <a:endParaRPr/>
            </a:p>
          </p:txBody>
        </p:sp>
        <p:sp>
          <p:nvSpPr>
            <p:cNvPr id="373" name="Google Shape;373;p14"/>
            <p:cNvSpPr txBox="1"/>
            <p:nvPr/>
          </p:nvSpPr>
          <p:spPr>
            <a:xfrm>
              <a:off x="5588195" y="4923760"/>
              <a:ext cx="3398107" cy="1716644"/>
            </a:xfrm>
            <a:prstGeom prst="rect">
              <a:avLst/>
            </a:prstGeom>
            <a:noFill/>
            <a:ln w="9525" cap="flat" cmpd="sng">
              <a:solidFill>
                <a:srgbClr val="0684BE"/>
              </a:solidFill>
              <a:prstDash val="solid"/>
              <a:round/>
              <a:headEnd type="none" w="sm" len="sm"/>
              <a:tailEnd type="none" w="sm" len="sm"/>
            </a:ln>
          </p:spPr>
          <p:txBody>
            <a:bodyPr spcFirstLastPara="1" wrap="square" lIns="91425" tIns="45700" rIns="91425" bIns="45700" anchor="ctr" anchorCtr="0">
              <a:noAutofit/>
            </a:bodyPr>
            <a:lstStyle/>
            <a:p>
              <a:pPr marL="171450" marR="0" lvl="0" indent="-171450" algn="l" rtl="0">
                <a:spcBef>
                  <a:spcPts val="0"/>
                </a:spcBef>
                <a:spcAft>
                  <a:spcPts val="0"/>
                </a:spcAft>
                <a:buClr>
                  <a:schemeClr val="dk1"/>
                </a:buClr>
                <a:buSzPts val="1600"/>
                <a:buFont typeface="Arial"/>
                <a:buChar char="•"/>
              </a:pPr>
              <a:r>
                <a:rPr lang="fr-FR" sz="1600" b="0" i="0" u="none" strike="noStrike" cap="none">
                  <a:solidFill>
                    <a:schemeClr val="dk1"/>
                  </a:solidFill>
                  <a:latin typeface="Helvetica Neue"/>
                  <a:ea typeface="Helvetica Neue"/>
                  <a:cs typeface="Helvetica Neue"/>
                  <a:sym typeface="Helvetica Neue"/>
                </a:rPr>
                <a:t>Consultation des RP</a:t>
              </a:r>
              <a:endParaRPr/>
            </a:p>
            <a:p>
              <a:pPr marL="171450" marR="0" lvl="0" indent="-171450" algn="l" rtl="0">
                <a:spcBef>
                  <a:spcPts val="600"/>
                </a:spcBef>
                <a:spcAft>
                  <a:spcPts val="0"/>
                </a:spcAft>
                <a:buClr>
                  <a:schemeClr val="dk1"/>
                </a:buClr>
                <a:buSzPts val="1600"/>
                <a:buFont typeface="Arial"/>
                <a:buChar char="•"/>
              </a:pPr>
              <a:r>
                <a:rPr lang="fr-FR" sz="1600" b="0" i="0" u="none" strike="noStrike" cap="none">
                  <a:solidFill>
                    <a:schemeClr val="dk1"/>
                  </a:solidFill>
                  <a:latin typeface="Helvetica Neue"/>
                  <a:ea typeface="Helvetica Neue"/>
                  <a:cs typeface="Helvetica Neue"/>
                  <a:sym typeface="Helvetica Neue"/>
                </a:rPr>
                <a:t>Comité de pilotage : direction, management intermédiaire, RP, médecin du travail, préventeurs…</a:t>
              </a:r>
              <a:endParaRPr/>
            </a:p>
            <a:p>
              <a:pPr marL="171450" marR="0" lvl="0" indent="-171450" algn="l" rtl="0">
                <a:spcBef>
                  <a:spcPts val="600"/>
                </a:spcBef>
                <a:spcAft>
                  <a:spcPts val="0"/>
                </a:spcAft>
                <a:buClr>
                  <a:schemeClr val="dk1"/>
                </a:buClr>
                <a:buSzPts val="1600"/>
                <a:buFont typeface="Arial"/>
                <a:buChar char="•"/>
              </a:pPr>
              <a:r>
                <a:rPr lang="fr-FR" sz="1600" b="0" i="0" u="none" strike="noStrike" cap="none">
                  <a:solidFill>
                    <a:schemeClr val="dk1"/>
                  </a:solidFill>
                  <a:latin typeface="Helvetica Neue"/>
                  <a:ea typeface="Helvetica Neue"/>
                  <a:cs typeface="Helvetica Neue"/>
                  <a:sym typeface="Helvetica Neue"/>
                </a:rPr>
                <a:t>Formation des utilisateurs</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63"/>
                                        </p:tgtEl>
                                        <p:attrNameLst>
                                          <p:attrName>style.visibility</p:attrName>
                                        </p:attrNameLst>
                                      </p:cBhvr>
                                      <p:to>
                                        <p:strVal val="visible"/>
                                      </p:to>
                                    </p:set>
                                    <p:animEffect transition="in" filter="fade">
                                      <p:cBhvr>
                                        <p:cTn id="11" dur="500"/>
                                        <p:tgtEl>
                                          <p:spTgt spid="36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68"/>
                                        </p:tgtEl>
                                        <p:attrNameLst>
                                          <p:attrName>style.visibility</p:attrName>
                                        </p:attrNameLst>
                                      </p:cBhvr>
                                      <p:to>
                                        <p:strVal val="visible"/>
                                      </p:to>
                                    </p:set>
                                    <p:animEffect transition="in" filter="fade">
                                      <p:cBhvr>
                                        <p:cTn id="16" dur="500"/>
                                        <p:tgtEl>
                                          <p:spTgt spid="36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71"/>
                                        </p:tgtEl>
                                        <p:attrNameLst>
                                          <p:attrName>style.visibility</p:attrName>
                                        </p:attrNameLst>
                                      </p:cBhvr>
                                      <p:to>
                                        <p:strVal val="visible"/>
                                      </p:to>
                                    </p:set>
                                    <p:animEffect transition="in" filter="fade">
                                      <p:cBhvr>
                                        <p:cTn id="21" dur="500"/>
                                        <p:tgtEl>
                                          <p:spTgt spid="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15"/>
          <p:cNvSpPr txBox="1">
            <a:spLocks noGrp="1"/>
          </p:cNvSpPr>
          <p:nvPr>
            <p:ph type="title"/>
          </p:nvPr>
        </p:nvSpPr>
        <p:spPr>
          <a:xfrm>
            <a:off x="685800" y="0"/>
            <a:ext cx="7270576" cy="69269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fr-FR"/>
              <a:t>Trame de referentiel pour le diagnostic</a:t>
            </a:r>
            <a:endParaRPr/>
          </a:p>
        </p:txBody>
      </p:sp>
      <p:graphicFrame>
        <p:nvGraphicFramePr>
          <p:cNvPr id="379" name="Google Shape;379;p15"/>
          <p:cNvGraphicFramePr/>
          <p:nvPr/>
        </p:nvGraphicFramePr>
        <p:xfrm>
          <a:off x="539551" y="1092974"/>
          <a:ext cx="8424925" cy="3257730"/>
        </p:xfrm>
        <a:graphic>
          <a:graphicData uri="http://schemas.openxmlformats.org/drawingml/2006/table">
            <a:tbl>
              <a:tblPr firstRow="1" bandRow="1">
                <a:noFill/>
                <a:tableStyleId>{CF24639E-64B3-45E1-BE03-6E6C1462522D}</a:tableStyleId>
              </a:tblPr>
              <a:tblGrid>
                <a:gridCol w="2420275">
                  <a:extLst>
                    <a:ext uri="{9D8B030D-6E8A-4147-A177-3AD203B41FA5}">
                      <a16:colId xmlns:a16="http://schemas.microsoft.com/office/drawing/2014/main" val="20000"/>
                    </a:ext>
                  </a:extLst>
                </a:gridCol>
                <a:gridCol w="2859200">
                  <a:extLst>
                    <a:ext uri="{9D8B030D-6E8A-4147-A177-3AD203B41FA5}">
                      <a16:colId xmlns:a16="http://schemas.microsoft.com/office/drawing/2014/main" val="20001"/>
                    </a:ext>
                  </a:extLst>
                </a:gridCol>
                <a:gridCol w="3145450">
                  <a:extLst>
                    <a:ext uri="{9D8B030D-6E8A-4147-A177-3AD203B41FA5}">
                      <a16:colId xmlns:a16="http://schemas.microsoft.com/office/drawing/2014/main" val="20002"/>
                    </a:ext>
                  </a:extLst>
                </a:gridCol>
              </a:tblGrid>
              <a:tr h="360375">
                <a:tc gridSpan="3">
                  <a:txBody>
                    <a:bodyPr/>
                    <a:lstStyle/>
                    <a:p>
                      <a:pPr marL="0" marR="0" lvl="0" indent="0" algn="ctr" rtl="0">
                        <a:lnSpc>
                          <a:spcPct val="100000"/>
                        </a:lnSpc>
                        <a:spcBef>
                          <a:spcPts val="0"/>
                        </a:spcBef>
                        <a:spcAft>
                          <a:spcPts val="0"/>
                        </a:spcAft>
                        <a:buNone/>
                      </a:pPr>
                      <a:r>
                        <a:rPr lang="fr-FR" sz="1400" u="none" strike="noStrike" cap="none">
                          <a:solidFill>
                            <a:schemeClr val="dk1"/>
                          </a:solidFill>
                        </a:rPr>
                        <a:t>Métier ou activité</a:t>
                      </a:r>
                      <a:endParaRPr sz="1400" b="0" i="1" u="none" strike="noStrike" cap="none">
                        <a:solidFill>
                          <a:schemeClr val="dk1"/>
                        </a:solidFill>
                      </a:endParaRPr>
                    </a:p>
                  </a:txBody>
                  <a:tcPr marL="68575" marR="68575" marT="34300" marB="3430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59875">
                <a:tc>
                  <a:txBody>
                    <a:bodyPr/>
                    <a:lstStyle/>
                    <a:p>
                      <a:pPr marL="0" marR="0" lvl="0" indent="0" algn="ctr" rtl="0">
                        <a:lnSpc>
                          <a:spcPct val="100000"/>
                        </a:lnSpc>
                        <a:spcBef>
                          <a:spcPts val="0"/>
                        </a:spcBef>
                        <a:spcAft>
                          <a:spcPts val="0"/>
                        </a:spcAft>
                        <a:buNone/>
                      </a:pPr>
                      <a:r>
                        <a:rPr lang="fr-FR" sz="1400" u="none" strike="noStrike" cap="none"/>
                        <a:t>Charge prescrite </a:t>
                      </a:r>
                      <a:endParaRPr sz="1400" i="1" u="none" strike="noStrike" cap="none">
                        <a:solidFill>
                          <a:schemeClr val="lt1"/>
                        </a:solidFill>
                      </a:endParaRPr>
                    </a:p>
                  </a:txBody>
                  <a:tcPr marL="68575" marR="68575" marT="34300" marB="34300"/>
                </a:tc>
                <a:tc>
                  <a:txBody>
                    <a:bodyPr/>
                    <a:lstStyle/>
                    <a:p>
                      <a:pPr marL="0" marR="0" lvl="0" indent="0" algn="ctr" rtl="0">
                        <a:lnSpc>
                          <a:spcPct val="100000"/>
                        </a:lnSpc>
                        <a:spcBef>
                          <a:spcPts val="0"/>
                        </a:spcBef>
                        <a:spcAft>
                          <a:spcPts val="0"/>
                        </a:spcAft>
                        <a:buNone/>
                      </a:pPr>
                      <a:r>
                        <a:rPr lang="fr-FR" sz="1400" u="none" strike="noStrike" cap="none"/>
                        <a:t>Charge réelle</a:t>
                      </a:r>
                      <a:endParaRPr sz="1400" i="1" u="none" strike="noStrike" cap="none">
                        <a:solidFill>
                          <a:schemeClr val="lt1"/>
                        </a:solidFill>
                      </a:endParaRPr>
                    </a:p>
                  </a:txBody>
                  <a:tcPr marL="68575" marR="68575" marT="34300" marB="34300"/>
                </a:tc>
                <a:tc>
                  <a:txBody>
                    <a:bodyPr/>
                    <a:lstStyle/>
                    <a:p>
                      <a:pPr marL="0" marR="0" lvl="0" indent="0" algn="ctr" rtl="0">
                        <a:lnSpc>
                          <a:spcPct val="100000"/>
                        </a:lnSpc>
                        <a:spcBef>
                          <a:spcPts val="0"/>
                        </a:spcBef>
                        <a:spcAft>
                          <a:spcPts val="0"/>
                        </a:spcAft>
                        <a:buNone/>
                      </a:pPr>
                      <a:r>
                        <a:rPr lang="fr-FR" sz="1400" u="none" strike="noStrike" cap="none"/>
                        <a:t>Charge subjective </a:t>
                      </a:r>
                      <a:endParaRPr sz="1400" i="1" u="none" strike="noStrike" cap="none">
                        <a:solidFill>
                          <a:schemeClr val="lt1"/>
                        </a:solidFill>
                      </a:endParaRPr>
                    </a:p>
                  </a:txBody>
                  <a:tcPr marL="68575" marR="68575" marT="34300" marB="34300"/>
                </a:tc>
                <a:extLst>
                  <a:ext uri="{0D108BD9-81ED-4DB2-BD59-A6C34878D82A}">
                    <a16:rowId xmlns:a16="http://schemas.microsoft.com/office/drawing/2014/main" val="10001"/>
                  </a:ext>
                </a:extLst>
              </a:tr>
              <a:tr h="2183850">
                <a:tc>
                  <a:txBody>
                    <a:bodyPr/>
                    <a:lstStyle/>
                    <a:p>
                      <a:pPr marL="171450" marR="0" lvl="0" indent="-171450" algn="l" rtl="0">
                        <a:lnSpc>
                          <a:spcPct val="100000"/>
                        </a:lnSpc>
                        <a:spcBef>
                          <a:spcPts val="0"/>
                        </a:spcBef>
                        <a:spcAft>
                          <a:spcPts val="0"/>
                        </a:spcAft>
                        <a:buClr>
                          <a:srgbClr val="000000"/>
                        </a:buClr>
                        <a:buSzPts val="1200"/>
                        <a:buFont typeface="Arial"/>
                        <a:buChar char="•"/>
                      </a:pPr>
                      <a:r>
                        <a:rPr lang="fr-FR" sz="1200" b="0" u="none" strike="noStrike" cap="none">
                          <a:solidFill>
                            <a:srgbClr val="000000"/>
                          </a:solidFill>
                        </a:rPr>
                        <a:t>Tout ce que l’on me demande</a:t>
                      </a:r>
                      <a:endParaRPr/>
                    </a:p>
                    <a:p>
                      <a:pPr marL="171450" marR="0" lvl="0" indent="-171450" algn="l" rtl="0">
                        <a:lnSpc>
                          <a:spcPct val="100000"/>
                        </a:lnSpc>
                        <a:spcBef>
                          <a:spcPts val="400"/>
                        </a:spcBef>
                        <a:spcAft>
                          <a:spcPts val="0"/>
                        </a:spcAft>
                        <a:buClr>
                          <a:srgbClr val="000000"/>
                        </a:buClr>
                        <a:buSzPts val="1200"/>
                        <a:buFont typeface="Arial"/>
                        <a:buChar char="•"/>
                      </a:pPr>
                      <a:r>
                        <a:rPr lang="fr-FR" sz="1200" b="0" u="none" strike="noStrike" cap="none">
                          <a:solidFill>
                            <a:srgbClr val="000000"/>
                          </a:solidFill>
                        </a:rPr>
                        <a:t>Ce que je dois faire</a:t>
                      </a:r>
                      <a:endParaRPr/>
                    </a:p>
                    <a:p>
                      <a:pPr marL="171450" marR="0" lvl="0" indent="-171450" algn="l" rtl="0">
                        <a:lnSpc>
                          <a:spcPct val="100000"/>
                        </a:lnSpc>
                        <a:spcBef>
                          <a:spcPts val="400"/>
                        </a:spcBef>
                        <a:spcAft>
                          <a:spcPts val="0"/>
                        </a:spcAft>
                        <a:buClr>
                          <a:srgbClr val="000000"/>
                        </a:buClr>
                        <a:buSzPts val="1200"/>
                        <a:buFont typeface="Arial"/>
                        <a:buChar char="•"/>
                      </a:pPr>
                      <a:r>
                        <a:rPr lang="fr-FR" sz="1200" b="0" u="none" strike="noStrike" cap="none">
                          <a:solidFill>
                            <a:srgbClr val="000000"/>
                          </a:solidFill>
                        </a:rPr>
                        <a:t>Objectifs qualitatifs et quantitatif</a:t>
                      </a:r>
                      <a:r>
                        <a:rPr lang="fr-FR" sz="1100" b="0" u="none" strike="noStrike" cap="none">
                          <a:solidFill>
                            <a:srgbClr val="000000"/>
                          </a:solidFill>
                        </a:rPr>
                        <a:t>s</a:t>
                      </a:r>
                      <a:endParaRPr/>
                    </a:p>
                    <a:p>
                      <a:pPr marL="171450" marR="0" lvl="0" indent="-101600" algn="l" rtl="0">
                        <a:lnSpc>
                          <a:spcPct val="100000"/>
                        </a:lnSpc>
                        <a:spcBef>
                          <a:spcPts val="400"/>
                        </a:spcBef>
                        <a:spcAft>
                          <a:spcPts val="0"/>
                        </a:spcAft>
                        <a:buClr>
                          <a:srgbClr val="000000"/>
                        </a:buClr>
                        <a:buSzPts val="1100"/>
                        <a:buFont typeface="Arial"/>
                        <a:buNone/>
                      </a:pPr>
                      <a:endParaRPr sz="1100" b="0" u="none" strike="noStrike" cap="none">
                        <a:solidFill>
                          <a:srgbClr val="000000"/>
                        </a:solidFill>
                      </a:endParaRPr>
                    </a:p>
                    <a:p>
                      <a:pPr marL="171450" marR="0" lvl="0" indent="-171450" algn="l" rtl="0">
                        <a:lnSpc>
                          <a:spcPct val="100000"/>
                        </a:lnSpc>
                        <a:spcBef>
                          <a:spcPts val="400"/>
                        </a:spcBef>
                        <a:spcAft>
                          <a:spcPts val="0"/>
                        </a:spcAft>
                        <a:buClr>
                          <a:srgbClr val="000000"/>
                        </a:buClr>
                        <a:buSzPts val="1100"/>
                        <a:buFont typeface="Arial"/>
                        <a:buChar char="•"/>
                      </a:pPr>
                      <a:r>
                        <a:rPr lang="fr-FR" sz="1100" b="0" i="1" u="none" strike="noStrike" cap="none">
                          <a:solidFill>
                            <a:schemeClr val="accent1"/>
                          </a:solidFill>
                        </a:rPr>
                        <a:t>Ex : Traitement de 20 dossiers par jour</a:t>
                      </a:r>
                      <a:endParaRPr/>
                    </a:p>
                  </a:txBody>
                  <a:tcPr marL="68575" marR="68575" marT="34300" marB="34300"/>
                </a:tc>
                <a:tc>
                  <a:txBody>
                    <a:bodyPr/>
                    <a:lstStyle/>
                    <a:p>
                      <a:pPr marL="171450" marR="0" lvl="0" indent="-171450" algn="l" rtl="0">
                        <a:lnSpc>
                          <a:spcPct val="100000"/>
                        </a:lnSpc>
                        <a:spcBef>
                          <a:spcPts val="0"/>
                        </a:spcBef>
                        <a:spcAft>
                          <a:spcPts val="0"/>
                        </a:spcAft>
                        <a:buClr>
                          <a:srgbClr val="000000"/>
                        </a:buClr>
                        <a:buSzPts val="1100"/>
                        <a:buFont typeface="Arial"/>
                        <a:buChar char="•"/>
                      </a:pPr>
                      <a:r>
                        <a:rPr lang="fr-FR" sz="1100" u="none" strike="noStrike" cap="none"/>
                        <a:t>Tout ce que cela me demande</a:t>
                      </a:r>
                      <a:endParaRPr/>
                    </a:p>
                    <a:p>
                      <a:pPr marL="171450" marR="0" lvl="0" indent="-171450" algn="l" rtl="0">
                        <a:lnSpc>
                          <a:spcPct val="100000"/>
                        </a:lnSpc>
                        <a:spcBef>
                          <a:spcPts val="400"/>
                        </a:spcBef>
                        <a:spcAft>
                          <a:spcPts val="0"/>
                        </a:spcAft>
                        <a:buClr>
                          <a:srgbClr val="000000"/>
                        </a:buClr>
                        <a:buSzPts val="1100"/>
                        <a:buFont typeface="Arial"/>
                        <a:buChar char="•"/>
                      </a:pPr>
                      <a:r>
                        <a:rPr lang="fr-FR" sz="1100" u="none" strike="noStrike" cap="none"/>
                        <a:t>Ce que je fais et comment je le fais</a:t>
                      </a:r>
                      <a:endParaRPr/>
                    </a:p>
                    <a:p>
                      <a:pPr marL="171450" marR="0" lvl="0" indent="-171450" algn="l" rtl="0">
                        <a:lnSpc>
                          <a:spcPct val="100000"/>
                        </a:lnSpc>
                        <a:spcBef>
                          <a:spcPts val="400"/>
                        </a:spcBef>
                        <a:spcAft>
                          <a:spcPts val="0"/>
                        </a:spcAft>
                        <a:buClr>
                          <a:srgbClr val="000000"/>
                        </a:buClr>
                        <a:buSzPts val="1100"/>
                        <a:buFont typeface="Arial"/>
                        <a:buChar char="•"/>
                      </a:pPr>
                      <a:r>
                        <a:rPr lang="fr-FR" sz="1100" u="none" strike="noStrike" cap="none"/>
                        <a:t>Arbitrages, Astuces, Coopérations</a:t>
                      </a:r>
                      <a:endParaRPr/>
                    </a:p>
                    <a:p>
                      <a:pPr marL="171450" marR="0" lvl="0" indent="-101600" algn="l" rtl="0">
                        <a:lnSpc>
                          <a:spcPct val="100000"/>
                        </a:lnSpc>
                        <a:spcBef>
                          <a:spcPts val="400"/>
                        </a:spcBef>
                        <a:spcAft>
                          <a:spcPts val="0"/>
                        </a:spcAft>
                        <a:buClr>
                          <a:srgbClr val="000000"/>
                        </a:buClr>
                        <a:buSzPts val="1100"/>
                        <a:buFont typeface="Arial"/>
                        <a:buNone/>
                      </a:pPr>
                      <a:endParaRPr sz="1100" u="none" strike="noStrike" cap="none"/>
                    </a:p>
                    <a:p>
                      <a:pPr marL="171450" marR="0" lvl="0" indent="-171450" algn="l" rtl="0">
                        <a:lnSpc>
                          <a:spcPct val="100000"/>
                        </a:lnSpc>
                        <a:spcBef>
                          <a:spcPts val="400"/>
                        </a:spcBef>
                        <a:spcAft>
                          <a:spcPts val="0"/>
                        </a:spcAft>
                        <a:buClr>
                          <a:srgbClr val="000000"/>
                        </a:buClr>
                        <a:buSzPts val="1100"/>
                        <a:buFont typeface="Arial"/>
                        <a:buChar char="•"/>
                      </a:pPr>
                      <a:r>
                        <a:rPr lang="fr-FR" sz="1100" i="1" u="none" strike="noStrike" cap="none">
                          <a:solidFill>
                            <a:schemeClr val="accent1"/>
                          </a:solidFill>
                        </a:rPr>
                        <a:t>Ex : Gestion des incivilités,  différents sytèmes de reporting, relance téléphonique quand dossier incomplet</a:t>
                      </a:r>
                      <a:endParaRPr/>
                    </a:p>
                    <a:p>
                      <a:pPr marL="171450" marR="0" lvl="0" indent="-101600" algn="l" rtl="0">
                        <a:lnSpc>
                          <a:spcPct val="100000"/>
                        </a:lnSpc>
                        <a:spcBef>
                          <a:spcPts val="400"/>
                        </a:spcBef>
                        <a:spcAft>
                          <a:spcPts val="0"/>
                        </a:spcAft>
                        <a:buClr>
                          <a:srgbClr val="000000"/>
                        </a:buClr>
                        <a:buSzPts val="1100"/>
                        <a:buFont typeface="Arial"/>
                        <a:buNone/>
                      </a:pPr>
                      <a:endParaRPr sz="1100" u="none" strike="noStrike" cap="none">
                        <a:solidFill>
                          <a:schemeClr val="accent1"/>
                        </a:solidFill>
                      </a:endParaRPr>
                    </a:p>
                    <a:p>
                      <a:pPr marL="171450" marR="0" lvl="0" indent="-101600" algn="l" rtl="0">
                        <a:lnSpc>
                          <a:spcPct val="100000"/>
                        </a:lnSpc>
                        <a:spcBef>
                          <a:spcPts val="400"/>
                        </a:spcBef>
                        <a:spcAft>
                          <a:spcPts val="0"/>
                        </a:spcAft>
                        <a:buClr>
                          <a:srgbClr val="000000"/>
                        </a:buClr>
                        <a:buSzPts val="1100"/>
                        <a:buFont typeface="Arial"/>
                        <a:buNone/>
                      </a:pPr>
                      <a:endParaRPr sz="1100" u="none" strike="noStrike" cap="none"/>
                    </a:p>
                    <a:p>
                      <a:pPr marL="171450" marR="0" lvl="0" indent="-101600" algn="l" rtl="0">
                        <a:lnSpc>
                          <a:spcPct val="100000"/>
                        </a:lnSpc>
                        <a:spcBef>
                          <a:spcPts val="400"/>
                        </a:spcBef>
                        <a:spcAft>
                          <a:spcPts val="0"/>
                        </a:spcAft>
                        <a:buClr>
                          <a:srgbClr val="000000"/>
                        </a:buClr>
                        <a:buSzPts val="1100"/>
                        <a:buFont typeface="Arial"/>
                        <a:buNone/>
                      </a:pPr>
                      <a:endParaRPr sz="1100" u="none" strike="noStrike" cap="none"/>
                    </a:p>
                    <a:p>
                      <a:pPr marL="171450" marR="0" lvl="0" indent="-101600" algn="l" rtl="0">
                        <a:lnSpc>
                          <a:spcPct val="100000"/>
                        </a:lnSpc>
                        <a:spcBef>
                          <a:spcPts val="400"/>
                        </a:spcBef>
                        <a:spcAft>
                          <a:spcPts val="0"/>
                        </a:spcAft>
                        <a:buClr>
                          <a:srgbClr val="000000"/>
                        </a:buClr>
                        <a:buSzPts val="1100"/>
                        <a:buFont typeface="Arial"/>
                        <a:buNone/>
                      </a:pPr>
                      <a:endParaRPr sz="1100" u="none" strike="noStrike" cap="none"/>
                    </a:p>
                    <a:p>
                      <a:pPr marL="171450" marR="0" lvl="0" indent="-101600" algn="l" rtl="0">
                        <a:lnSpc>
                          <a:spcPct val="100000"/>
                        </a:lnSpc>
                        <a:spcBef>
                          <a:spcPts val="400"/>
                        </a:spcBef>
                        <a:spcAft>
                          <a:spcPts val="0"/>
                        </a:spcAft>
                        <a:buClr>
                          <a:srgbClr val="000000"/>
                        </a:buClr>
                        <a:buSzPts val="1100"/>
                        <a:buFont typeface="Arial"/>
                        <a:buNone/>
                      </a:pPr>
                      <a:endParaRPr sz="1100" b="0" u="none" strike="noStrike" cap="none">
                        <a:solidFill>
                          <a:srgbClr val="000000"/>
                        </a:solidFill>
                      </a:endParaRPr>
                    </a:p>
                  </a:txBody>
                  <a:tcPr marL="68575" marR="68575" marT="34300" marB="34300" anchor="ctr"/>
                </a:tc>
                <a:tc>
                  <a:txBody>
                    <a:bodyPr/>
                    <a:lstStyle/>
                    <a:p>
                      <a:pPr marL="171450" marR="0" lvl="0" indent="-171450" algn="l" rtl="0">
                        <a:lnSpc>
                          <a:spcPct val="100000"/>
                        </a:lnSpc>
                        <a:spcBef>
                          <a:spcPts val="0"/>
                        </a:spcBef>
                        <a:spcAft>
                          <a:spcPts val="0"/>
                        </a:spcAft>
                        <a:buClr>
                          <a:srgbClr val="000000"/>
                        </a:buClr>
                        <a:buSzPts val="1100"/>
                        <a:buFont typeface="Arial"/>
                        <a:buChar char="•"/>
                      </a:pPr>
                      <a:r>
                        <a:rPr lang="fr-FR" sz="1100" b="0" u="none" strike="noStrike" cap="none">
                          <a:solidFill>
                            <a:srgbClr val="000000"/>
                          </a:solidFill>
                          <a:latin typeface="Arial"/>
                          <a:ea typeface="Arial"/>
                          <a:cs typeface="Arial"/>
                          <a:sym typeface="Arial"/>
                        </a:rPr>
                        <a:t>Comment je le vis</a:t>
                      </a:r>
                      <a:endParaRPr/>
                    </a:p>
                    <a:p>
                      <a:pPr marL="171450" marR="0" lvl="0" indent="-171450" algn="l" rtl="0">
                        <a:lnSpc>
                          <a:spcPct val="100000"/>
                        </a:lnSpc>
                        <a:spcBef>
                          <a:spcPts val="400"/>
                        </a:spcBef>
                        <a:spcAft>
                          <a:spcPts val="0"/>
                        </a:spcAft>
                        <a:buClr>
                          <a:srgbClr val="000000"/>
                        </a:buClr>
                        <a:buSzPts val="1100"/>
                        <a:buFont typeface="Arial"/>
                        <a:buChar char="•"/>
                      </a:pPr>
                      <a:r>
                        <a:rPr lang="fr-FR" sz="1100" b="0" u="none" strike="noStrike" cap="none">
                          <a:solidFill>
                            <a:srgbClr val="000000"/>
                          </a:solidFill>
                          <a:latin typeface="Arial"/>
                          <a:ea typeface="Arial"/>
                          <a:cs typeface="Arial"/>
                          <a:sym typeface="Arial"/>
                        </a:rPr>
                        <a:t>Comment je juge ma charge </a:t>
                      </a:r>
                      <a:endParaRPr/>
                    </a:p>
                    <a:p>
                      <a:pPr marL="171450" marR="0" lvl="0" indent="-171450" algn="l" rtl="0">
                        <a:lnSpc>
                          <a:spcPct val="100000"/>
                        </a:lnSpc>
                        <a:spcBef>
                          <a:spcPts val="400"/>
                        </a:spcBef>
                        <a:spcAft>
                          <a:spcPts val="0"/>
                        </a:spcAft>
                        <a:buClr>
                          <a:srgbClr val="000000"/>
                        </a:buClr>
                        <a:buSzPts val="1100"/>
                        <a:buFont typeface="Arial"/>
                        <a:buChar char="•"/>
                      </a:pPr>
                      <a:r>
                        <a:rPr lang="fr-FR" sz="1100" b="0" u="none" strike="noStrike" cap="none">
                          <a:solidFill>
                            <a:srgbClr val="000000"/>
                          </a:solidFill>
                          <a:latin typeface="Arial"/>
                          <a:ea typeface="Arial"/>
                          <a:cs typeface="Arial"/>
                          <a:sym typeface="Arial"/>
                        </a:rPr>
                        <a:t>Quelle satisfaction, reconnaissance en face de ma contribution</a:t>
                      </a:r>
                      <a:endParaRPr/>
                    </a:p>
                    <a:p>
                      <a:pPr marL="171450" marR="0" lvl="0" indent="-171450" algn="l" rtl="0">
                        <a:lnSpc>
                          <a:spcPct val="100000"/>
                        </a:lnSpc>
                        <a:spcBef>
                          <a:spcPts val="400"/>
                        </a:spcBef>
                        <a:spcAft>
                          <a:spcPts val="0"/>
                        </a:spcAft>
                        <a:buClr>
                          <a:srgbClr val="000000"/>
                        </a:buClr>
                        <a:buSzPts val="1100"/>
                        <a:buFont typeface="Arial"/>
                        <a:buChar char="•"/>
                      </a:pPr>
                      <a:r>
                        <a:rPr lang="fr-FR" sz="1100" b="0" i="1" u="none" strike="noStrike" cap="none">
                          <a:solidFill>
                            <a:schemeClr val="accent1"/>
                          </a:solidFill>
                          <a:latin typeface="Arial"/>
                          <a:ea typeface="Arial"/>
                          <a:cs typeface="Arial"/>
                          <a:sym typeface="Arial"/>
                        </a:rPr>
                        <a:t>Ex : les interruptions fréquentes de taches qui donne le sentiment de ne pas faire un travail de qualité</a:t>
                      </a:r>
                      <a:endParaRPr/>
                    </a:p>
                  </a:txBody>
                  <a:tcPr marL="68575" marR="68575" marT="34300" marB="34300"/>
                </a:tc>
                <a:extLst>
                  <a:ext uri="{0D108BD9-81ED-4DB2-BD59-A6C34878D82A}">
                    <a16:rowId xmlns:a16="http://schemas.microsoft.com/office/drawing/2014/main" val="10002"/>
                  </a:ext>
                </a:extLst>
              </a:tr>
            </a:tbl>
          </a:graphicData>
        </a:graphic>
      </p:graphicFrame>
      <p:graphicFrame>
        <p:nvGraphicFramePr>
          <p:cNvPr id="380" name="Google Shape;380;p15"/>
          <p:cNvGraphicFramePr/>
          <p:nvPr/>
        </p:nvGraphicFramePr>
        <p:xfrm>
          <a:off x="539552" y="3296682"/>
          <a:ext cx="8424950" cy="2724575"/>
        </p:xfrm>
        <a:graphic>
          <a:graphicData uri="http://schemas.openxmlformats.org/drawingml/2006/table">
            <a:tbl>
              <a:tblPr firstRow="1" firstCol="1" bandRow="1">
                <a:noFill/>
                <a:tableStyleId>{CF24639E-64B3-45E1-BE03-6E6C1462522D}</a:tableStyleId>
              </a:tblPr>
              <a:tblGrid>
                <a:gridCol w="825075">
                  <a:extLst>
                    <a:ext uri="{9D8B030D-6E8A-4147-A177-3AD203B41FA5}">
                      <a16:colId xmlns:a16="http://schemas.microsoft.com/office/drawing/2014/main" val="20000"/>
                    </a:ext>
                  </a:extLst>
                </a:gridCol>
                <a:gridCol w="3538775">
                  <a:extLst>
                    <a:ext uri="{9D8B030D-6E8A-4147-A177-3AD203B41FA5}">
                      <a16:colId xmlns:a16="http://schemas.microsoft.com/office/drawing/2014/main" val="20001"/>
                    </a:ext>
                  </a:extLst>
                </a:gridCol>
                <a:gridCol w="4061100">
                  <a:extLst>
                    <a:ext uri="{9D8B030D-6E8A-4147-A177-3AD203B41FA5}">
                      <a16:colId xmlns:a16="http://schemas.microsoft.com/office/drawing/2014/main" val="20002"/>
                    </a:ext>
                  </a:extLst>
                </a:gridCol>
              </a:tblGrid>
              <a:tr h="496775">
                <a:tc>
                  <a:txBody>
                    <a:bodyPr/>
                    <a:lstStyle/>
                    <a:p>
                      <a:pPr marL="0" marR="0" lvl="0" indent="0" algn="ctr" rtl="0">
                        <a:lnSpc>
                          <a:spcPct val="100000"/>
                        </a:lnSpc>
                        <a:spcBef>
                          <a:spcPts val="0"/>
                        </a:spcBef>
                        <a:spcAft>
                          <a:spcPts val="0"/>
                        </a:spcAft>
                        <a:buNone/>
                      </a:pPr>
                      <a:endParaRPr sz="1400" i="1" u="none" strike="noStrike" cap="none">
                        <a:solidFill>
                          <a:schemeClr val="lt1"/>
                        </a:solidFill>
                      </a:endParaRPr>
                    </a:p>
                  </a:txBody>
                  <a:tcPr marL="68575" marR="68575" marT="34300" marB="34300"/>
                </a:tc>
                <a:tc>
                  <a:txBody>
                    <a:bodyPr/>
                    <a:lstStyle/>
                    <a:p>
                      <a:pPr marL="0" marR="0" lvl="0" indent="0" algn="ctr" rtl="0">
                        <a:lnSpc>
                          <a:spcPct val="100000"/>
                        </a:lnSpc>
                        <a:spcBef>
                          <a:spcPts val="0"/>
                        </a:spcBef>
                        <a:spcAft>
                          <a:spcPts val="0"/>
                        </a:spcAft>
                        <a:buNone/>
                      </a:pPr>
                      <a:r>
                        <a:rPr lang="fr-FR" sz="1400" u="none" strike="noStrike" cap="none">
                          <a:solidFill>
                            <a:schemeClr val="dk1"/>
                          </a:solidFill>
                        </a:rPr>
                        <a:t>Contraintes</a:t>
                      </a:r>
                      <a:r>
                        <a:rPr lang="fr-FR" sz="1400" u="none" strike="noStrike" cap="none"/>
                        <a:t> </a:t>
                      </a:r>
                      <a:endParaRPr sz="1400" i="1" u="none" strike="noStrike" cap="none">
                        <a:solidFill>
                          <a:schemeClr val="lt1"/>
                        </a:solidFill>
                      </a:endParaRPr>
                    </a:p>
                  </a:txBody>
                  <a:tcPr marL="68575" marR="68575" marT="34300" marB="34300"/>
                </a:tc>
                <a:tc>
                  <a:txBody>
                    <a:bodyPr/>
                    <a:lstStyle/>
                    <a:p>
                      <a:pPr marL="0" marR="0" lvl="0" indent="0" algn="ctr" rtl="0">
                        <a:lnSpc>
                          <a:spcPct val="100000"/>
                        </a:lnSpc>
                        <a:spcBef>
                          <a:spcPts val="0"/>
                        </a:spcBef>
                        <a:spcAft>
                          <a:spcPts val="0"/>
                        </a:spcAft>
                        <a:buNone/>
                      </a:pPr>
                      <a:r>
                        <a:rPr lang="fr-FR" sz="1400" u="none" strike="noStrike" cap="none">
                          <a:solidFill>
                            <a:schemeClr val="dk1"/>
                          </a:solidFill>
                        </a:rPr>
                        <a:t>Ressources</a:t>
                      </a:r>
                      <a:endParaRPr sz="1400" b="0" i="1" u="none" strike="noStrike" cap="none">
                        <a:solidFill>
                          <a:schemeClr val="dk1"/>
                        </a:solidFill>
                      </a:endParaRPr>
                    </a:p>
                  </a:txBody>
                  <a:tcPr marL="68575" marR="68575" marT="34300" marB="34300" anchor="ctr"/>
                </a:tc>
                <a:extLst>
                  <a:ext uri="{0D108BD9-81ED-4DB2-BD59-A6C34878D82A}">
                    <a16:rowId xmlns:a16="http://schemas.microsoft.com/office/drawing/2014/main" val="10000"/>
                  </a:ext>
                </a:extLst>
              </a:tr>
              <a:tr h="832675">
                <a:tc>
                  <a:txBody>
                    <a:bodyPr/>
                    <a:lstStyle/>
                    <a:p>
                      <a:pPr marL="0" marR="0" lvl="0" indent="0" algn="l" rtl="0">
                        <a:lnSpc>
                          <a:spcPct val="100000"/>
                        </a:lnSpc>
                        <a:spcBef>
                          <a:spcPts val="0"/>
                        </a:spcBef>
                        <a:spcAft>
                          <a:spcPts val="0"/>
                        </a:spcAft>
                        <a:buClr>
                          <a:srgbClr val="000000"/>
                        </a:buClr>
                        <a:buSzPts val="1100"/>
                        <a:buFont typeface="Arial"/>
                        <a:buNone/>
                      </a:pPr>
                      <a:r>
                        <a:rPr lang="fr-FR" sz="1100" u="none" strike="noStrike" cap="none">
                          <a:solidFill>
                            <a:schemeClr val="dk1"/>
                          </a:solidFill>
                        </a:rPr>
                        <a:t>Prescrit</a:t>
                      </a:r>
                      <a:r>
                        <a:rPr lang="fr-FR" sz="1100" u="none" strike="noStrike" cap="none"/>
                        <a:t> </a:t>
                      </a:r>
                      <a:endParaRPr sz="1100" b="0" u="none" strike="noStrike" cap="none">
                        <a:solidFill>
                          <a:srgbClr val="000000"/>
                        </a:solidFill>
                      </a:endParaRPr>
                    </a:p>
                  </a:txBody>
                  <a:tcPr marL="68575" marR="68575" marT="34300" marB="34300"/>
                </a:tc>
                <a:tc>
                  <a:txBody>
                    <a:bodyPr/>
                    <a:lstStyle/>
                    <a:p>
                      <a:pPr marL="171450" marR="0" lvl="0" indent="-101600" algn="l" rtl="0">
                        <a:lnSpc>
                          <a:spcPct val="100000"/>
                        </a:lnSpc>
                        <a:spcBef>
                          <a:spcPts val="0"/>
                        </a:spcBef>
                        <a:spcAft>
                          <a:spcPts val="0"/>
                        </a:spcAft>
                        <a:buClr>
                          <a:srgbClr val="000000"/>
                        </a:buClr>
                        <a:buSzPts val="1100"/>
                        <a:buFont typeface="Arial"/>
                        <a:buNone/>
                      </a:pPr>
                      <a:endParaRPr sz="1100" u="none" strike="noStrike" cap="none"/>
                    </a:p>
                    <a:p>
                      <a:pPr marL="171450" marR="0" lvl="0" indent="-101600" algn="l" rtl="0">
                        <a:lnSpc>
                          <a:spcPct val="100000"/>
                        </a:lnSpc>
                        <a:spcBef>
                          <a:spcPts val="400"/>
                        </a:spcBef>
                        <a:spcAft>
                          <a:spcPts val="0"/>
                        </a:spcAft>
                        <a:buClr>
                          <a:srgbClr val="000000"/>
                        </a:buClr>
                        <a:buSzPts val="1100"/>
                        <a:buFont typeface="Arial"/>
                        <a:buNone/>
                      </a:pPr>
                      <a:endParaRPr sz="1100" u="none" strike="noStrike" cap="none"/>
                    </a:p>
                    <a:p>
                      <a:pPr marL="171450" marR="0" lvl="0" indent="-101600" algn="l" rtl="0">
                        <a:lnSpc>
                          <a:spcPct val="100000"/>
                        </a:lnSpc>
                        <a:spcBef>
                          <a:spcPts val="400"/>
                        </a:spcBef>
                        <a:spcAft>
                          <a:spcPts val="0"/>
                        </a:spcAft>
                        <a:buClr>
                          <a:srgbClr val="000000"/>
                        </a:buClr>
                        <a:buSzPts val="1100"/>
                        <a:buFont typeface="Arial"/>
                        <a:buNone/>
                      </a:pPr>
                      <a:endParaRPr sz="1100" b="0" u="none" strike="noStrike" cap="none">
                        <a:solidFill>
                          <a:srgbClr val="000000"/>
                        </a:solidFill>
                        <a:latin typeface="Arial"/>
                        <a:ea typeface="Arial"/>
                        <a:cs typeface="Arial"/>
                        <a:sym typeface="Arial"/>
                      </a:endParaRPr>
                    </a:p>
                  </a:txBody>
                  <a:tcPr marL="68575" marR="68575" marT="34300" marB="34300"/>
                </a:tc>
                <a:tc>
                  <a:txBody>
                    <a:bodyPr/>
                    <a:lstStyle/>
                    <a:p>
                      <a:pPr marL="171450" marR="0" lvl="0" indent="-101600" algn="l" rtl="0">
                        <a:lnSpc>
                          <a:spcPct val="100000"/>
                        </a:lnSpc>
                        <a:spcBef>
                          <a:spcPts val="0"/>
                        </a:spcBef>
                        <a:spcAft>
                          <a:spcPts val="0"/>
                        </a:spcAft>
                        <a:buClr>
                          <a:srgbClr val="000000"/>
                        </a:buClr>
                        <a:buSzPts val="1100"/>
                        <a:buFont typeface="Arial"/>
                        <a:buNone/>
                      </a:pPr>
                      <a:endParaRPr sz="1100" b="0" u="none" strike="noStrike" cap="none">
                        <a:solidFill>
                          <a:srgbClr val="000000"/>
                        </a:solidFill>
                        <a:latin typeface="Arial"/>
                        <a:ea typeface="Arial"/>
                        <a:cs typeface="Arial"/>
                        <a:sym typeface="Arial"/>
                      </a:endParaRPr>
                    </a:p>
                  </a:txBody>
                  <a:tcPr marL="68575" marR="68575" marT="34300" marB="34300" anchor="ctr"/>
                </a:tc>
                <a:extLst>
                  <a:ext uri="{0D108BD9-81ED-4DB2-BD59-A6C34878D82A}">
                    <a16:rowId xmlns:a16="http://schemas.microsoft.com/office/drawing/2014/main" val="10001"/>
                  </a:ext>
                </a:extLst>
              </a:tr>
              <a:tr h="832675">
                <a:tc>
                  <a:txBody>
                    <a:bodyPr/>
                    <a:lstStyle/>
                    <a:p>
                      <a:pPr marL="0" marR="0" lvl="0" indent="0" algn="l" rtl="0">
                        <a:lnSpc>
                          <a:spcPct val="100000"/>
                        </a:lnSpc>
                        <a:spcBef>
                          <a:spcPts val="0"/>
                        </a:spcBef>
                        <a:spcAft>
                          <a:spcPts val="0"/>
                        </a:spcAft>
                        <a:buClr>
                          <a:srgbClr val="000000"/>
                        </a:buClr>
                        <a:buSzPts val="1100"/>
                        <a:buFont typeface="Arial"/>
                        <a:buNone/>
                      </a:pPr>
                      <a:r>
                        <a:rPr lang="fr-FR" sz="1100" u="none" strike="noStrike" cap="none">
                          <a:solidFill>
                            <a:schemeClr val="dk1"/>
                          </a:solidFill>
                        </a:rPr>
                        <a:t>Réel </a:t>
                      </a:r>
                      <a:endParaRPr sz="1100" b="0" u="none" strike="noStrike" cap="none">
                        <a:solidFill>
                          <a:schemeClr val="dk1"/>
                        </a:solidFill>
                      </a:endParaRPr>
                    </a:p>
                  </a:txBody>
                  <a:tcPr marL="68575" marR="68575" marT="34300" marB="34300"/>
                </a:tc>
                <a:tc>
                  <a:txBody>
                    <a:bodyPr/>
                    <a:lstStyle/>
                    <a:p>
                      <a:pPr marL="171450" marR="0" lvl="0" indent="-101600" algn="l" rtl="0">
                        <a:lnSpc>
                          <a:spcPct val="100000"/>
                        </a:lnSpc>
                        <a:spcBef>
                          <a:spcPts val="0"/>
                        </a:spcBef>
                        <a:spcAft>
                          <a:spcPts val="0"/>
                        </a:spcAft>
                        <a:buClr>
                          <a:srgbClr val="000000"/>
                        </a:buClr>
                        <a:buSzPts val="1100"/>
                        <a:buFont typeface="Arial"/>
                        <a:buNone/>
                      </a:pPr>
                      <a:endParaRPr sz="1100" u="none" strike="noStrike" cap="none"/>
                    </a:p>
                    <a:p>
                      <a:pPr marL="171450" marR="0" lvl="0" indent="-101600" algn="l" rtl="0">
                        <a:lnSpc>
                          <a:spcPct val="100000"/>
                        </a:lnSpc>
                        <a:spcBef>
                          <a:spcPts val="400"/>
                        </a:spcBef>
                        <a:spcAft>
                          <a:spcPts val="0"/>
                        </a:spcAft>
                        <a:buClr>
                          <a:srgbClr val="000000"/>
                        </a:buClr>
                        <a:buSzPts val="1100"/>
                        <a:buFont typeface="Arial"/>
                        <a:buNone/>
                      </a:pPr>
                      <a:endParaRPr sz="1100" u="none" strike="noStrike" cap="none"/>
                    </a:p>
                    <a:p>
                      <a:pPr marL="171450" marR="0" lvl="0" indent="-101600" algn="l" rtl="0">
                        <a:lnSpc>
                          <a:spcPct val="100000"/>
                        </a:lnSpc>
                        <a:spcBef>
                          <a:spcPts val="400"/>
                        </a:spcBef>
                        <a:spcAft>
                          <a:spcPts val="0"/>
                        </a:spcAft>
                        <a:buClr>
                          <a:srgbClr val="000000"/>
                        </a:buClr>
                        <a:buSzPts val="1100"/>
                        <a:buFont typeface="Arial"/>
                        <a:buNone/>
                      </a:pPr>
                      <a:endParaRPr sz="1100" b="0" u="none" strike="noStrike" cap="none">
                        <a:solidFill>
                          <a:srgbClr val="000000"/>
                        </a:solidFill>
                        <a:latin typeface="Arial"/>
                        <a:ea typeface="Arial"/>
                        <a:cs typeface="Arial"/>
                        <a:sym typeface="Arial"/>
                      </a:endParaRPr>
                    </a:p>
                  </a:txBody>
                  <a:tcPr marL="68575" marR="68575" marT="34300" marB="34300"/>
                </a:tc>
                <a:tc>
                  <a:txBody>
                    <a:bodyPr/>
                    <a:lstStyle/>
                    <a:p>
                      <a:pPr marL="171450" marR="0" lvl="0" indent="-101600" algn="l" rtl="0">
                        <a:lnSpc>
                          <a:spcPct val="100000"/>
                        </a:lnSpc>
                        <a:spcBef>
                          <a:spcPts val="0"/>
                        </a:spcBef>
                        <a:spcAft>
                          <a:spcPts val="0"/>
                        </a:spcAft>
                        <a:buClr>
                          <a:srgbClr val="000000"/>
                        </a:buClr>
                        <a:buSzPts val="1100"/>
                        <a:buFont typeface="Arial"/>
                        <a:buNone/>
                      </a:pPr>
                      <a:endParaRPr sz="1100" b="0" u="none" strike="noStrike" cap="none">
                        <a:solidFill>
                          <a:srgbClr val="000000"/>
                        </a:solidFill>
                        <a:latin typeface="Arial"/>
                        <a:ea typeface="Arial"/>
                        <a:cs typeface="Arial"/>
                        <a:sym typeface="Arial"/>
                      </a:endParaRPr>
                    </a:p>
                  </a:txBody>
                  <a:tcPr marL="68575" marR="68575" marT="34300" marB="34300" anchor="ctr"/>
                </a:tc>
                <a:extLst>
                  <a:ext uri="{0D108BD9-81ED-4DB2-BD59-A6C34878D82A}">
                    <a16:rowId xmlns:a16="http://schemas.microsoft.com/office/drawing/2014/main" val="10002"/>
                  </a:ext>
                </a:extLst>
              </a:tr>
              <a:tr h="562450">
                <a:tc>
                  <a:txBody>
                    <a:bodyPr/>
                    <a:lstStyle/>
                    <a:p>
                      <a:pPr marL="0" marR="0" lvl="0" indent="0" algn="l" rtl="0">
                        <a:lnSpc>
                          <a:spcPct val="100000"/>
                        </a:lnSpc>
                        <a:spcBef>
                          <a:spcPts val="0"/>
                        </a:spcBef>
                        <a:spcAft>
                          <a:spcPts val="0"/>
                        </a:spcAft>
                        <a:buClr>
                          <a:srgbClr val="000000"/>
                        </a:buClr>
                        <a:buSzPts val="1100"/>
                        <a:buFont typeface="Arial"/>
                        <a:buNone/>
                      </a:pPr>
                      <a:r>
                        <a:rPr lang="fr-FR" sz="1100" u="none" strike="noStrike" cap="none">
                          <a:solidFill>
                            <a:schemeClr val="dk1"/>
                          </a:solidFill>
                        </a:rPr>
                        <a:t>Subjectif</a:t>
                      </a:r>
                      <a:r>
                        <a:rPr lang="fr-FR" sz="1100" u="none" strike="noStrike" cap="none"/>
                        <a:t> </a:t>
                      </a:r>
                      <a:endParaRPr sz="1100" b="0" u="none" strike="noStrike" cap="none">
                        <a:solidFill>
                          <a:srgbClr val="000000"/>
                        </a:solidFill>
                      </a:endParaRPr>
                    </a:p>
                  </a:txBody>
                  <a:tcPr marL="68575" marR="68575" marT="34300" marB="34300"/>
                </a:tc>
                <a:tc>
                  <a:txBody>
                    <a:bodyPr/>
                    <a:lstStyle/>
                    <a:p>
                      <a:pPr marL="171450" marR="0" lvl="0" indent="-101600" algn="l" rtl="0">
                        <a:lnSpc>
                          <a:spcPct val="100000"/>
                        </a:lnSpc>
                        <a:spcBef>
                          <a:spcPts val="0"/>
                        </a:spcBef>
                        <a:spcAft>
                          <a:spcPts val="0"/>
                        </a:spcAft>
                        <a:buClr>
                          <a:srgbClr val="000000"/>
                        </a:buClr>
                        <a:buSzPts val="1100"/>
                        <a:buFont typeface="Arial"/>
                        <a:buNone/>
                      </a:pPr>
                      <a:endParaRPr sz="1100" u="none" strike="noStrike" cap="none"/>
                    </a:p>
                    <a:p>
                      <a:pPr marL="171450" marR="0" lvl="0" indent="-101600" algn="l" rtl="0">
                        <a:lnSpc>
                          <a:spcPct val="100000"/>
                        </a:lnSpc>
                        <a:spcBef>
                          <a:spcPts val="400"/>
                        </a:spcBef>
                        <a:spcAft>
                          <a:spcPts val="0"/>
                        </a:spcAft>
                        <a:buClr>
                          <a:srgbClr val="000000"/>
                        </a:buClr>
                        <a:buSzPts val="1100"/>
                        <a:buFont typeface="Arial"/>
                        <a:buNone/>
                      </a:pPr>
                      <a:endParaRPr sz="1100" b="0" u="none" strike="noStrike" cap="none">
                        <a:solidFill>
                          <a:srgbClr val="000000"/>
                        </a:solidFill>
                        <a:latin typeface="Arial"/>
                        <a:ea typeface="Arial"/>
                        <a:cs typeface="Arial"/>
                        <a:sym typeface="Arial"/>
                      </a:endParaRPr>
                    </a:p>
                  </a:txBody>
                  <a:tcPr marL="68575" marR="68575" marT="34300" marB="34300"/>
                </a:tc>
                <a:tc>
                  <a:txBody>
                    <a:bodyPr/>
                    <a:lstStyle/>
                    <a:p>
                      <a:pPr marL="171450" marR="0" lvl="0" indent="-101600" algn="l" rtl="0">
                        <a:lnSpc>
                          <a:spcPct val="100000"/>
                        </a:lnSpc>
                        <a:spcBef>
                          <a:spcPts val="0"/>
                        </a:spcBef>
                        <a:spcAft>
                          <a:spcPts val="0"/>
                        </a:spcAft>
                        <a:buClr>
                          <a:srgbClr val="000000"/>
                        </a:buClr>
                        <a:buSzPts val="1100"/>
                        <a:buFont typeface="Arial"/>
                        <a:buNone/>
                      </a:pPr>
                      <a:endParaRPr sz="1100" b="0" u="none" strike="noStrike" cap="none">
                        <a:solidFill>
                          <a:srgbClr val="000000"/>
                        </a:solidFill>
                        <a:latin typeface="Arial"/>
                        <a:ea typeface="Arial"/>
                        <a:cs typeface="Arial"/>
                        <a:sym typeface="Arial"/>
                      </a:endParaRPr>
                    </a:p>
                  </a:txBody>
                  <a:tcPr marL="68575" marR="68575" marT="34300" marB="34300" anchor="ctr"/>
                </a:tc>
                <a:extLst>
                  <a:ext uri="{0D108BD9-81ED-4DB2-BD59-A6C34878D82A}">
                    <a16:rowId xmlns:a16="http://schemas.microsoft.com/office/drawing/2014/main" val="10003"/>
                  </a:ext>
                </a:extLst>
              </a:tr>
            </a:tbl>
          </a:graphicData>
        </a:graphic>
      </p:graphicFrame>
      <p:sp>
        <p:nvSpPr>
          <p:cNvPr id="381" name="Google Shape;381;p15"/>
          <p:cNvSpPr/>
          <p:nvPr/>
        </p:nvSpPr>
        <p:spPr>
          <a:xfrm>
            <a:off x="1835696" y="3994780"/>
            <a:ext cx="2171922" cy="1575039"/>
          </a:xfrm>
          <a:prstGeom prst="wedgeRoundRectCallout">
            <a:avLst>
              <a:gd name="adj1" fmla="val -457"/>
              <a:gd name="adj2" fmla="val -71178"/>
              <a:gd name="adj3" fmla="val 16667"/>
            </a:avLst>
          </a:prstGeom>
          <a:solidFill>
            <a:schemeClr val="lt1"/>
          </a:solidFill>
          <a:ln w="9525" cap="flat" cmpd="sng">
            <a:solidFill>
              <a:srgbClr val="03347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b="0" i="0" u="none" strike="noStrike" cap="none">
                <a:solidFill>
                  <a:srgbClr val="000000"/>
                </a:solidFill>
                <a:latin typeface="Times New Roman"/>
                <a:ea typeface="Times New Roman"/>
                <a:cs typeface="Times New Roman"/>
                <a:sym typeface="Times New Roman"/>
              </a:rPr>
              <a:t>Elles peuvent avoir                    un impact négatif sur la charge de travail prescrite, réelle ou subjective.</a:t>
            </a:r>
            <a:endParaRPr sz="1200" b="0" i="0" u="none" strike="noStrike" cap="none">
              <a:solidFill>
                <a:schemeClr val="lt1"/>
              </a:solidFill>
              <a:latin typeface="Times New Roman"/>
              <a:ea typeface="Times New Roman"/>
              <a:cs typeface="Times New Roman"/>
              <a:sym typeface="Times New Roman"/>
            </a:endParaRPr>
          </a:p>
        </p:txBody>
      </p:sp>
      <p:sp>
        <p:nvSpPr>
          <p:cNvPr id="382" name="Google Shape;382;p15"/>
          <p:cNvSpPr/>
          <p:nvPr/>
        </p:nvSpPr>
        <p:spPr>
          <a:xfrm>
            <a:off x="5652120" y="4018156"/>
            <a:ext cx="2763439" cy="1465617"/>
          </a:xfrm>
          <a:prstGeom prst="wedgeRoundRectCallout">
            <a:avLst>
              <a:gd name="adj1" fmla="val -3885"/>
              <a:gd name="adj2" fmla="val -73662"/>
              <a:gd name="adj3" fmla="val 16667"/>
            </a:avLst>
          </a:prstGeom>
          <a:solidFill>
            <a:schemeClr val="lt1"/>
          </a:solidFill>
          <a:ln w="9525" cap="flat" cmpd="sng">
            <a:solidFill>
              <a:srgbClr val="03347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b="0" i="0" u="none" strike="noStrike" cap="none">
                <a:solidFill>
                  <a:srgbClr val="000000"/>
                </a:solidFill>
                <a:latin typeface="Times New Roman"/>
                <a:ea typeface="Times New Roman"/>
                <a:cs typeface="Times New Roman"/>
                <a:sym typeface="Times New Roman"/>
              </a:rPr>
              <a:t>C’est ce qui facilite la réalisation de l’activité, la gestion des aléas ou des incidents… </a:t>
            </a:r>
            <a:endParaRPr/>
          </a:p>
          <a:p>
            <a:pPr marL="0" marR="0" lvl="0" indent="0" algn="ctr" rtl="0">
              <a:spcBef>
                <a:spcPts val="0"/>
              </a:spcBef>
              <a:spcAft>
                <a:spcPts val="0"/>
              </a:spcAft>
              <a:buNone/>
            </a:pPr>
            <a:r>
              <a:rPr lang="fr-FR" sz="1200" b="0" i="0" u="none" strike="noStrike" cap="none">
                <a:solidFill>
                  <a:srgbClr val="000000"/>
                </a:solidFill>
                <a:latin typeface="Times New Roman"/>
                <a:ea typeface="Times New Roman"/>
                <a:cs typeface="Times New Roman"/>
                <a:sym typeface="Times New Roman"/>
              </a:rPr>
              <a:t>C’est ce qui permet de réguler la charge de travail. </a:t>
            </a:r>
            <a:endParaRPr/>
          </a:p>
          <a:p>
            <a:pPr marL="0" marR="0" lvl="0" indent="0" algn="ctr" rtl="0">
              <a:spcBef>
                <a:spcPts val="0"/>
              </a:spcBef>
              <a:spcAft>
                <a:spcPts val="0"/>
              </a:spcAft>
              <a:buNone/>
            </a:pPr>
            <a:r>
              <a:rPr lang="fr-FR" sz="1200" b="0" i="0" u="none" strike="noStrike" cap="none">
                <a:solidFill>
                  <a:srgbClr val="000000"/>
                </a:solidFill>
                <a:latin typeface="Times New Roman"/>
                <a:ea typeface="Times New Roman"/>
                <a:cs typeface="Times New Roman"/>
                <a:sym typeface="Times New Roman"/>
              </a:rPr>
              <a:t>Elles existent ou ont existé.</a:t>
            </a:r>
            <a:endParaRPr sz="1200" b="0" i="0" u="none" strike="noStrike" cap="none">
              <a:solidFill>
                <a:schemeClr val="lt1"/>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88" name="Google Shape;388;p16" descr="https://www.departement41.fr/fileadmin/_processed_/b/f/csm_logo_loir-et-cher_quadri_72px_e453875068.png"/>
          <p:cNvPicPr preferRelativeResize="0"/>
          <p:nvPr/>
        </p:nvPicPr>
        <p:blipFill rotWithShape="1">
          <a:blip r:embed="rId3">
            <a:alphaModFix/>
          </a:blip>
          <a:srcRect/>
          <a:stretch/>
        </p:blipFill>
        <p:spPr>
          <a:xfrm>
            <a:off x="6732240" y="5638800"/>
            <a:ext cx="720080" cy="886544"/>
          </a:xfrm>
          <a:prstGeom prst="rect">
            <a:avLst/>
          </a:prstGeom>
          <a:noFill/>
          <a:ln>
            <a:noFill/>
          </a:ln>
        </p:spPr>
      </p:pic>
      <p:sp>
        <p:nvSpPr>
          <p:cNvPr id="389" name="Google Shape;389;p16"/>
          <p:cNvSpPr txBox="1">
            <a:spLocks noGrp="1"/>
          </p:cNvSpPr>
          <p:nvPr>
            <p:ph type="title"/>
          </p:nvPr>
        </p:nvSpPr>
        <p:spPr>
          <a:xfrm>
            <a:off x="685800" y="0"/>
            <a:ext cx="7270576" cy="69269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fr-FR"/>
              <a:t>Les points de veille</a:t>
            </a:r>
            <a:endParaRPr/>
          </a:p>
        </p:txBody>
      </p:sp>
      <p:sp>
        <p:nvSpPr>
          <p:cNvPr id="390" name="Google Shape;390;p16"/>
          <p:cNvSpPr txBox="1">
            <a:spLocks noGrp="1"/>
          </p:cNvSpPr>
          <p:nvPr>
            <p:ph type="body" idx="1"/>
          </p:nvPr>
        </p:nvSpPr>
        <p:spPr>
          <a:xfrm>
            <a:off x="685800" y="1524000"/>
            <a:ext cx="7772400" cy="4114800"/>
          </a:xfrm>
          <a:prstGeom prst="rect">
            <a:avLst/>
          </a:prstGeom>
          <a:noFill/>
          <a:ln>
            <a:noFill/>
          </a:ln>
        </p:spPr>
        <p:txBody>
          <a:bodyPr spcFirstLastPara="1" wrap="square" lIns="91425" tIns="45700" rIns="91425" bIns="45700" anchor="t" anchorCtr="0">
            <a:noAutofit/>
          </a:bodyPr>
          <a:lstStyle/>
          <a:p>
            <a:pPr marL="457200" lvl="0" indent="-377190" algn="l" rtl="0">
              <a:lnSpc>
                <a:spcPct val="100000"/>
              </a:lnSpc>
              <a:spcBef>
                <a:spcPts val="360"/>
              </a:spcBef>
              <a:spcAft>
                <a:spcPts val="0"/>
              </a:spcAft>
              <a:buSzPts val="2340"/>
              <a:buChar char="•"/>
            </a:pPr>
            <a:r>
              <a:rPr lang="fr-FR"/>
              <a:t>Démarche concertée</a:t>
            </a:r>
            <a:endParaRPr/>
          </a:p>
          <a:p>
            <a:pPr marL="914400" lvl="1" indent="-320040" algn="l" rtl="0">
              <a:lnSpc>
                <a:spcPct val="100000"/>
              </a:lnSpc>
              <a:spcBef>
                <a:spcPts val="360"/>
              </a:spcBef>
              <a:spcAft>
                <a:spcPts val="0"/>
              </a:spcAft>
              <a:buSzPts val="1440"/>
              <a:buChar char="◆"/>
            </a:pPr>
            <a:r>
              <a:rPr lang="fr-FR"/>
              <a:t>En collaboration avec les parties prenantes internes</a:t>
            </a:r>
            <a:endParaRPr/>
          </a:p>
          <a:p>
            <a:pPr marL="1371600" lvl="2" indent="-297180" algn="l" rtl="0">
              <a:lnSpc>
                <a:spcPct val="100000"/>
              </a:lnSpc>
              <a:spcBef>
                <a:spcPts val="360"/>
              </a:spcBef>
              <a:spcAft>
                <a:spcPts val="0"/>
              </a:spcAft>
              <a:buSzPts val="1080"/>
              <a:buChar char="◆"/>
            </a:pPr>
            <a:r>
              <a:rPr lang="fr-FR"/>
              <a:t>Représentants du personnel, direction, élus,…</a:t>
            </a:r>
            <a:endParaRPr/>
          </a:p>
          <a:p>
            <a:pPr marL="914400" lvl="1" indent="-320040" algn="l" rtl="0">
              <a:lnSpc>
                <a:spcPct val="100000"/>
              </a:lnSpc>
              <a:spcBef>
                <a:spcPts val="360"/>
              </a:spcBef>
              <a:spcAft>
                <a:spcPts val="0"/>
              </a:spcAft>
              <a:buSzPts val="1440"/>
              <a:buChar char="◆"/>
            </a:pPr>
            <a:r>
              <a:rPr lang="fr-FR"/>
              <a:t>Démarche opérationnelle en prenant appui sur le travail</a:t>
            </a:r>
            <a:endParaRPr/>
          </a:p>
          <a:p>
            <a:pPr marL="457200" lvl="0" indent="-377190" algn="l" rtl="0">
              <a:lnSpc>
                <a:spcPct val="100000"/>
              </a:lnSpc>
              <a:spcBef>
                <a:spcPts val="360"/>
              </a:spcBef>
              <a:spcAft>
                <a:spcPts val="0"/>
              </a:spcAft>
              <a:buSzPts val="2340"/>
              <a:buChar char="•"/>
            </a:pPr>
            <a:r>
              <a:rPr lang="fr-FR"/>
              <a:t>Portée par la Direction</a:t>
            </a:r>
            <a:endParaRPr/>
          </a:p>
          <a:p>
            <a:pPr marL="914400" lvl="1" indent="-320040" algn="l" rtl="0">
              <a:lnSpc>
                <a:spcPct val="100000"/>
              </a:lnSpc>
              <a:spcBef>
                <a:spcPts val="360"/>
              </a:spcBef>
              <a:spcAft>
                <a:spcPts val="0"/>
              </a:spcAft>
              <a:buSzPts val="1440"/>
              <a:buChar char="◆"/>
            </a:pPr>
            <a:r>
              <a:rPr lang="fr-FR"/>
              <a:t>Avec le rouage central : les managers</a:t>
            </a:r>
            <a:endParaRPr/>
          </a:p>
          <a:p>
            <a:pPr marL="457200" lvl="0" indent="-377190" algn="l" rtl="0">
              <a:lnSpc>
                <a:spcPct val="100000"/>
              </a:lnSpc>
              <a:spcBef>
                <a:spcPts val="360"/>
              </a:spcBef>
              <a:spcAft>
                <a:spcPts val="0"/>
              </a:spcAft>
              <a:buSzPts val="2340"/>
              <a:buChar char="•"/>
            </a:pPr>
            <a:r>
              <a:rPr lang="fr-FR"/>
              <a:t>Stratégie des petits pas</a:t>
            </a:r>
            <a:endParaRPr/>
          </a:p>
          <a:p>
            <a:pPr marL="914400" lvl="1" indent="-320040" algn="l" rtl="0">
              <a:lnSpc>
                <a:spcPct val="100000"/>
              </a:lnSpc>
              <a:spcBef>
                <a:spcPts val="360"/>
              </a:spcBef>
              <a:spcAft>
                <a:spcPts val="0"/>
              </a:spcAft>
              <a:buSzPts val="1440"/>
              <a:buChar char="◆"/>
            </a:pPr>
            <a:r>
              <a:rPr lang="fr-FR"/>
              <a:t>« Aider à faire » / « faire-faire »</a:t>
            </a:r>
            <a:endParaRPr/>
          </a:p>
          <a:p>
            <a:pPr marL="914400" lvl="1" indent="-320040" algn="l" rtl="0">
              <a:lnSpc>
                <a:spcPct val="100000"/>
              </a:lnSpc>
              <a:spcBef>
                <a:spcPts val="360"/>
              </a:spcBef>
              <a:spcAft>
                <a:spcPts val="0"/>
              </a:spcAft>
              <a:buSzPts val="1440"/>
              <a:buChar char="◆"/>
            </a:pPr>
            <a:r>
              <a:rPr lang="fr-FR"/>
              <a:t>Espace de discussion «  parler du travail »</a:t>
            </a:r>
            <a:endParaRPr/>
          </a:p>
          <a:p>
            <a:pPr marL="914400" lvl="1" indent="-320040" algn="l" rtl="0">
              <a:lnSpc>
                <a:spcPct val="100000"/>
              </a:lnSpc>
              <a:spcBef>
                <a:spcPts val="360"/>
              </a:spcBef>
              <a:spcAft>
                <a:spcPts val="0"/>
              </a:spcAft>
              <a:buSzPts val="1440"/>
              <a:buChar char="◆"/>
            </a:pPr>
            <a:r>
              <a:rPr lang="fr-FR"/>
              <a:t>Evaluation chemin faisant</a:t>
            </a:r>
            <a:endParaRPr/>
          </a:p>
          <a:p>
            <a:pPr marL="914400" lvl="1" indent="-228600" algn="l" rtl="0">
              <a:lnSpc>
                <a:spcPct val="100000"/>
              </a:lnSpc>
              <a:spcBef>
                <a:spcPts val="360"/>
              </a:spcBef>
              <a:spcAft>
                <a:spcPts val="0"/>
              </a:spcAft>
              <a:buSzPts val="144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pic>
        <p:nvPicPr>
          <p:cNvPr id="395" name="Google Shape;395;p17" descr="https://www.departement41.fr/fileadmin/_processed_/b/f/csm_logo_loir-et-cher_quadri_72px_e453875068.png"/>
          <p:cNvPicPr preferRelativeResize="0"/>
          <p:nvPr/>
        </p:nvPicPr>
        <p:blipFill rotWithShape="1">
          <a:blip r:embed="rId3">
            <a:alphaModFix/>
          </a:blip>
          <a:srcRect/>
          <a:stretch/>
        </p:blipFill>
        <p:spPr>
          <a:xfrm>
            <a:off x="6732240" y="5638800"/>
            <a:ext cx="720080" cy="886544"/>
          </a:xfrm>
          <a:prstGeom prst="rect">
            <a:avLst/>
          </a:prstGeom>
          <a:noFill/>
          <a:ln>
            <a:noFill/>
          </a:ln>
        </p:spPr>
      </p:pic>
      <p:sp>
        <p:nvSpPr>
          <p:cNvPr id="396" name="Google Shape;396;p17"/>
          <p:cNvSpPr txBox="1">
            <a:spLocks noGrp="1"/>
          </p:cNvSpPr>
          <p:nvPr>
            <p:ph type="title"/>
          </p:nvPr>
        </p:nvSpPr>
        <p:spPr>
          <a:xfrm>
            <a:off x="611560" y="3284984"/>
            <a:ext cx="7772400" cy="13620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LA METHODOLOGIE ET LES OUTILS COCONSTRUITS AU SEIN D’UNE COLLECTIVITE TERRITORIALE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pic>
        <p:nvPicPr>
          <p:cNvPr id="402" name="Google Shape;402;p18" descr="https://www.departement41.fr/fileadmin/_processed_/b/f/csm_logo_loir-et-cher_quadri_72px_e453875068.png"/>
          <p:cNvPicPr preferRelativeResize="0"/>
          <p:nvPr/>
        </p:nvPicPr>
        <p:blipFill rotWithShape="1">
          <a:blip r:embed="rId3">
            <a:alphaModFix/>
          </a:blip>
          <a:srcRect/>
          <a:stretch/>
        </p:blipFill>
        <p:spPr>
          <a:xfrm>
            <a:off x="6732240" y="5638800"/>
            <a:ext cx="720080" cy="886544"/>
          </a:xfrm>
          <a:prstGeom prst="rect">
            <a:avLst/>
          </a:prstGeom>
          <a:noFill/>
          <a:ln>
            <a:noFill/>
          </a:ln>
        </p:spPr>
      </p:pic>
      <p:sp>
        <p:nvSpPr>
          <p:cNvPr id="403" name="Google Shape;403;p18"/>
          <p:cNvSpPr txBox="1">
            <a:spLocks noGrp="1"/>
          </p:cNvSpPr>
          <p:nvPr>
            <p:ph type="title"/>
          </p:nvPr>
        </p:nvSpPr>
        <p:spPr>
          <a:xfrm>
            <a:off x="683568" y="188640"/>
            <a:ext cx="7270500" cy="692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fr-FR"/>
              <a:t>Ambitions de la demarche</a:t>
            </a:r>
            <a:endParaRPr/>
          </a:p>
        </p:txBody>
      </p:sp>
      <p:sp>
        <p:nvSpPr>
          <p:cNvPr id="404" name="Google Shape;404;p18"/>
          <p:cNvSpPr txBox="1">
            <a:spLocks noGrp="1"/>
          </p:cNvSpPr>
          <p:nvPr>
            <p:ph type="body" idx="1"/>
          </p:nvPr>
        </p:nvSpPr>
        <p:spPr>
          <a:xfrm>
            <a:off x="539552" y="1124744"/>
            <a:ext cx="7772400" cy="5300700"/>
          </a:xfrm>
          <a:prstGeom prst="rect">
            <a:avLst/>
          </a:prstGeom>
          <a:noFill/>
          <a:ln>
            <a:noFill/>
          </a:ln>
        </p:spPr>
        <p:txBody>
          <a:bodyPr spcFirstLastPara="1" wrap="square" lIns="91425" tIns="45700" rIns="91425" bIns="45700" anchor="t" anchorCtr="0">
            <a:noAutofit/>
          </a:bodyPr>
          <a:lstStyle/>
          <a:p>
            <a:pPr marL="457200" lvl="0" indent="-377190" algn="l" rtl="0">
              <a:lnSpc>
                <a:spcPct val="100000"/>
              </a:lnSpc>
              <a:spcBef>
                <a:spcPts val="0"/>
              </a:spcBef>
              <a:spcAft>
                <a:spcPts val="0"/>
              </a:spcAft>
              <a:buSzPts val="2340"/>
              <a:buChar char="◆"/>
            </a:pPr>
            <a:r>
              <a:rPr lang="fr-FR" sz="1800"/>
              <a:t>Établir un constat partagé et objectif de la réalité de la charge d’activité des cadres et des agents de la DGA S </a:t>
            </a:r>
            <a:endParaRPr sz="1800"/>
          </a:p>
          <a:p>
            <a:pPr marL="914400" lvl="1" indent="-320040" algn="l" rtl="0">
              <a:lnSpc>
                <a:spcPct val="100000"/>
              </a:lnSpc>
              <a:spcBef>
                <a:spcPts val="0"/>
              </a:spcBef>
              <a:spcAft>
                <a:spcPts val="0"/>
              </a:spcAft>
              <a:buSzPts val="1440"/>
              <a:buChar char="◆"/>
            </a:pPr>
            <a:r>
              <a:rPr lang="fr-FR" sz="1800"/>
              <a:t>Évaluer la charge d’activité réelle : intégrer la notion de subjectivité de la relation individuelle au travail (charge prescrite, réelle, subjective)</a:t>
            </a:r>
            <a:endParaRPr sz="1800"/>
          </a:p>
          <a:p>
            <a:pPr marL="914400" lvl="1" indent="-320040" algn="l" rtl="0">
              <a:lnSpc>
                <a:spcPct val="100000"/>
              </a:lnSpc>
              <a:spcBef>
                <a:spcPts val="0"/>
              </a:spcBef>
              <a:spcAft>
                <a:spcPts val="0"/>
              </a:spcAft>
              <a:buSzPts val="1440"/>
              <a:buChar char="◆"/>
            </a:pPr>
            <a:r>
              <a:rPr lang="fr-FR" sz="1800"/>
              <a:t>Réguler la charge d’activité</a:t>
            </a:r>
            <a:endParaRPr sz="1800"/>
          </a:p>
          <a:p>
            <a:pPr marL="1371600" lvl="2" indent="-297180" algn="l" rtl="0">
              <a:lnSpc>
                <a:spcPct val="100000"/>
              </a:lnSpc>
              <a:spcBef>
                <a:spcPts val="0"/>
              </a:spcBef>
              <a:spcAft>
                <a:spcPts val="0"/>
              </a:spcAft>
              <a:buSzPts val="1080"/>
              <a:buChar char="◆"/>
            </a:pPr>
            <a:r>
              <a:rPr lang="fr-FR" sz="1800"/>
              <a:t>par des adaptations de l’organisation du travail </a:t>
            </a:r>
            <a:endParaRPr sz="1800"/>
          </a:p>
          <a:p>
            <a:pPr marL="1371600" lvl="2" indent="-297180" algn="l" rtl="0">
              <a:lnSpc>
                <a:spcPct val="100000"/>
              </a:lnSpc>
              <a:spcBef>
                <a:spcPts val="0"/>
              </a:spcBef>
              <a:spcAft>
                <a:spcPts val="0"/>
              </a:spcAft>
              <a:buSzPts val="1080"/>
              <a:buChar char="◆"/>
            </a:pPr>
            <a:r>
              <a:rPr lang="fr-FR" sz="1800"/>
              <a:t>par des mouvements de personnels </a:t>
            </a:r>
            <a:endParaRPr sz="1800"/>
          </a:p>
          <a:p>
            <a:pPr marL="1371600" lvl="2" indent="-297180" algn="l" rtl="0">
              <a:lnSpc>
                <a:spcPct val="100000"/>
              </a:lnSpc>
              <a:spcBef>
                <a:spcPts val="0"/>
              </a:spcBef>
              <a:spcAft>
                <a:spcPts val="0"/>
              </a:spcAft>
              <a:buSzPts val="1080"/>
              <a:buChar char="◆"/>
            </a:pPr>
            <a:r>
              <a:rPr lang="fr-FR" sz="1800"/>
              <a:t>par la création d’ETP si nécessité </a:t>
            </a:r>
            <a:endParaRPr/>
          </a:p>
          <a:p>
            <a:pPr marL="1371600" lvl="2" indent="-228600" algn="l" rtl="0">
              <a:lnSpc>
                <a:spcPct val="100000"/>
              </a:lnSpc>
              <a:spcBef>
                <a:spcPts val="0"/>
              </a:spcBef>
              <a:spcAft>
                <a:spcPts val="0"/>
              </a:spcAft>
              <a:buSzPts val="1080"/>
              <a:buNone/>
            </a:pPr>
            <a:endParaRPr sz="1800"/>
          </a:p>
          <a:p>
            <a:pPr marL="457200" lvl="0" indent="-377190" algn="l" rtl="0">
              <a:lnSpc>
                <a:spcPct val="100000"/>
              </a:lnSpc>
              <a:spcBef>
                <a:spcPts val="0"/>
              </a:spcBef>
              <a:spcAft>
                <a:spcPts val="0"/>
              </a:spcAft>
              <a:buSzPts val="2340"/>
              <a:buChar char="◆"/>
            </a:pPr>
            <a:r>
              <a:rPr lang="fr-FR" sz="1800"/>
              <a:t>Au delà de cette régulation, inscription dans notre stratégie managériale pérenne</a:t>
            </a:r>
            <a:endParaRPr sz="1800"/>
          </a:p>
          <a:p>
            <a:pPr marL="914400" lvl="1" indent="-320040" algn="l" rtl="0">
              <a:lnSpc>
                <a:spcPct val="100000"/>
              </a:lnSpc>
              <a:spcBef>
                <a:spcPts val="0"/>
              </a:spcBef>
              <a:spcAft>
                <a:spcPts val="0"/>
              </a:spcAft>
              <a:buSzPts val="1440"/>
              <a:buChar char="◆"/>
            </a:pPr>
            <a:r>
              <a:rPr lang="fr-FR" sz="1800"/>
              <a:t>Outil pérenne de gestion des équipes et des activités au niveau individuel et collectif : prévenir les RPS, optimiser l’organisation du travail, etc </a:t>
            </a:r>
            <a:endParaRPr sz="1800"/>
          </a:p>
          <a:p>
            <a:pPr marL="914400" lvl="1" indent="-320040" algn="l" rtl="0">
              <a:lnSpc>
                <a:spcPct val="100000"/>
              </a:lnSpc>
              <a:spcBef>
                <a:spcPts val="0"/>
              </a:spcBef>
              <a:spcAft>
                <a:spcPts val="0"/>
              </a:spcAft>
              <a:buSzPts val="1440"/>
              <a:buChar char="◆"/>
            </a:pPr>
            <a:r>
              <a:rPr lang="fr-FR" sz="1800"/>
              <a:t>Donner du sens : remettre la réalité du travail au centre du management, enrichir les compétences, etc </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03A5FB-49AB-EA8F-3EE6-00054271C55F}"/>
              </a:ext>
            </a:extLst>
          </p:cNvPr>
          <p:cNvSpPr>
            <a:spLocks noGrp="1"/>
          </p:cNvSpPr>
          <p:nvPr>
            <p:ph type="title"/>
          </p:nvPr>
        </p:nvSpPr>
        <p:spPr/>
        <p:txBody>
          <a:bodyPr/>
          <a:lstStyle/>
          <a:p>
            <a:r>
              <a:rPr lang="fr-FR" dirty="0"/>
              <a:t>VIDEO DE PRESENTATION</a:t>
            </a:r>
          </a:p>
        </p:txBody>
      </p:sp>
      <p:sp>
        <p:nvSpPr>
          <p:cNvPr id="3" name="Espace réservé du texte 2">
            <a:extLst>
              <a:ext uri="{FF2B5EF4-FFF2-40B4-BE49-F238E27FC236}">
                <a16:creationId xmlns:a16="http://schemas.microsoft.com/office/drawing/2014/main" id="{84783717-8DC1-5D9B-99B7-CD6A07747B62}"/>
              </a:ext>
            </a:extLst>
          </p:cNvPr>
          <p:cNvSpPr>
            <a:spLocks noGrp="1"/>
          </p:cNvSpPr>
          <p:nvPr>
            <p:ph type="body" idx="1"/>
          </p:nvPr>
        </p:nvSpPr>
        <p:spPr/>
        <p:txBody>
          <a:bodyPr/>
          <a:lstStyle/>
          <a:p>
            <a:endParaRPr lang="fr-FR" dirty="0"/>
          </a:p>
          <a:p>
            <a:endParaRPr lang="fr-FR" dirty="0"/>
          </a:p>
          <a:p>
            <a:endParaRPr lang="fr-FR" dirty="0"/>
          </a:p>
          <a:p>
            <a:endParaRPr lang="fr-FR" dirty="0"/>
          </a:p>
          <a:p>
            <a:endParaRPr lang="fr-FR" dirty="0"/>
          </a:p>
          <a:p>
            <a:endParaRPr lang="fr-FR" dirty="0"/>
          </a:p>
          <a:p>
            <a:endParaRPr lang="fr-FR" dirty="0"/>
          </a:p>
          <a:p>
            <a:endParaRPr lang="fr-FR" dirty="0"/>
          </a:p>
          <a:p>
            <a:pPr marL="80010" indent="0" algn="ctr">
              <a:buNone/>
            </a:pPr>
            <a:r>
              <a:rPr lang="fr-FR" dirty="0">
                <a:hlinkClick r:id="rId2"/>
              </a:rPr>
              <a:t>Lien vers la vidéo</a:t>
            </a:r>
            <a:endParaRPr lang="fr-FR" dirty="0"/>
          </a:p>
        </p:txBody>
      </p:sp>
      <p:pic>
        <p:nvPicPr>
          <p:cNvPr id="5" name="Image 4">
            <a:hlinkClick r:id="rId2"/>
            <a:extLst>
              <a:ext uri="{FF2B5EF4-FFF2-40B4-BE49-F238E27FC236}">
                <a16:creationId xmlns:a16="http://schemas.microsoft.com/office/drawing/2014/main" id="{50D61957-84C9-AB91-0DEB-EF0556017D32}"/>
              </a:ext>
            </a:extLst>
          </p:cNvPr>
          <p:cNvPicPr>
            <a:picLocks noChangeAspect="1"/>
          </p:cNvPicPr>
          <p:nvPr/>
        </p:nvPicPr>
        <p:blipFill>
          <a:blip r:embed="rId3"/>
          <a:stretch>
            <a:fillRect/>
          </a:stretch>
        </p:blipFill>
        <p:spPr>
          <a:xfrm>
            <a:off x="1754256" y="1524000"/>
            <a:ext cx="5635487" cy="3173607"/>
          </a:xfrm>
          <a:prstGeom prst="rect">
            <a:avLst/>
          </a:prstGeom>
        </p:spPr>
      </p:pic>
    </p:spTree>
    <p:extLst>
      <p:ext uri="{BB962C8B-B14F-4D97-AF65-F5344CB8AC3E}">
        <p14:creationId xmlns:p14="http://schemas.microsoft.com/office/powerpoint/2010/main" val="2567256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pic>
        <p:nvPicPr>
          <p:cNvPr id="410" name="Google Shape;410;p19" descr="https://www.departement41.fr/fileadmin/_processed_/b/f/csm_logo_loir-et-cher_quadri_72px_e453875068.png"/>
          <p:cNvPicPr preferRelativeResize="0"/>
          <p:nvPr/>
        </p:nvPicPr>
        <p:blipFill rotWithShape="1">
          <a:blip r:embed="rId3">
            <a:alphaModFix/>
          </a:blip>
          <a:srcRect/>
          <a:stretch/>
        </p:blipFill>
        <p:spPr>
          <a:xfrm>
            <a:off x="6732240" y="5638800"/>
            <a:ext cx="720080" cy="886544"/>
          </a:xfrm>
          <a:prstGeom prst="rect">
            <a:avLst/>
          </a:prstGeom>
          <a:noFill/>
          <a:ln>
            <a:noFill/>
          </a:ln>
        </p:spPr>
      </p:pic>
      <p:sp>
        <p:nvSpPr>
          <p:cNvPr id="411" name="Google Shape;411;p19"/>
          <p:cNvSpPr txBox="1">
            <a:spLocks noGrp="1"/>
          </p:cNvSpPr>
          <p:nvPr>
            <p:ph type="title"/>
          </p:nvPr>
        </p:nvSpPr>
        <p:spPr>
          <a:xfrm>
            <a:off x="685800" y="0"/>
            <a:ext cx="7270500" cy="692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fr-FR"/>
              <a:t>Principes de la démarche</a:t>
            </a:r>
            <a:endParaRPr/>
          </a:p>
        </p:txBody>
      </p:sp>
      <p:sp>
        <p:nvSpPr>
          <p:cNvPr id="412" name="Google Shape;412;p19"/>
          <p:cNvSpPr txBox="1">
            <a:spLocks noGrp="1"/>
          </p:cNvSpPr>
          <p:nvPr>
            <p:ph type="body" idx="1"/>
          </p:nvPr>
        </p:nvSpPr>
        <p:spPr>
          <a:xfrm>
            <a:off x="179512" y="836712"/>
            <a:ext cx="8693400" cy="4724400"/>
          </a:xfrm>
          <a:prstGeom prst="rect">
            <a:avLst/>
          </a:prstGeom>
          <a:noFill/>
          <a:ln>
            <a:noFill/>
          </a:ln>
        </p:spPr>
        <p:txBody>
          <a:bodyPr spcFirstLastPara="1" wrap="square" lIns="91425" tIns="45700" rIns="91425" bIns="45700" anchor="t" anchorCtr="0">
            <a:noAutofit/>
          </a:bodyPr>
          <a:lstStyle/>
          <a:p>
            <a:pPr marL="457200" lvl="0" indent="-377190" algn="l" rtl="0">
              <a:lnSpc>
                <a:spcPct val="100000"/>
              </a:lnSpc>
              <a:spcBef>
                <a:spcPts val="0"/>
              </a:spcBef>
              <a:spcAft>
                <a:spcPts val="0"/>
              </a:spcAft>
              <a:buSzPts val="2340"/>
              <a:buChar char="◆"/>
            </a:pPr>
            <a:r>
              <a:rPr lang="fr-FR" sz="1800"/>
              <a:t>Partir de la réalité du travail des métiers des Solidarités</a:t>
            </a:r>
            <a:endParaRPr sz="1800"/>
          </a:p>
          <a:p>
            <a:pPr marL="949960" lvl="1" indent="-342900" algn="l" rtl="0">
              <a:lnSpc>
                <a:spcPct val="100000"/>
              </a:lnSpc>
              <a:spcBef>
                <a:spcPts val="0"/>
              </a:spcBef>
              <a:spcAft>
                <a:spcPts val="0"/>
              </a:spcAft>
              <a:buSzPts val="1240"/>
              <a:buChar char="◆"/>
            </a:pPr>
            <a:r>
              <a:rPr lang="fr-FR" sz="1800"/>
              <a:t>Accompagnement par l’ARACT, organisme paritaire </a:t>
            </a:r>
            <a:endParaRPr sz="1800"/>
          </a:p>
          <a:p>
            <a:pPr marL="949960" lvl="1" indent="-342900" algn="l" rtl="0">
              <a:lnSpc>
                <a:spcPct val="100000"/>
              </a:lnSpc>
              <a:spcBef>
                <a:spcPts val="0"/>
              </a:spcBef>
              <a:spcAft>
                <a:spcPts val="0"/>
              </a:spcAft>
              <a:buSzPts val="1240"/>
              <a:buChar char="◆"/>
            </a:pPr>
            <a:r>
              <a:rPr lang="fr-FR" sz="1800"/>
              <a:t>Création des outils par ceux qui réalisent l’évaluation de la charge d’activité : les managers </a:t>
            </a:r>
            <a:endParaRPr sz="1800"/>
          </a:p>
          <a:p>
            <a:pPr marL="949960" lvl="1" indent="-342900" algn="l" rtl="0">
              <a:lnSpc>
                <a:spcPct val="100000"/>
              </a:lnSpc>
              <a:spcBef>
                <a:spcPts val="0"/>
              </a:spcBef>
              <a:spcAft>
                <a:spcPts val="0"/>
              </a:spcAft>
              <a:buSzPts val="1240"/>
              <a:buChar char="◆"/>
            </a:pPr>
            <a:r>
              <a:rPr lang="fr-FR" sz="1800"/>
              <a:t>Logique d’expérimentation et d’apprentissage collectif : tester, adapter, modifier</a:t>
            </a:r>
            <a:endParaRPr/>
          </a:p>
          <a:p>
            <a:pPr marL="949960" lvl="1" indent="-342900" algn="l" rtl="0">
              <a:lnSpc>
                <a:spcPct val="100000"/>
              </a:lnSpc>
              <a:spcBef>
                <a:spcPts val="0"/>
              </a:spcBef>
              <a:spcAft>
                <a:spcPts val="0"/>
              </a:spcAft>
              <a:buSzPts val="1240"/>
              <a:buChar char="◆"/>
            </a:pPr>
            <a:r>
              <a:rPr lang="fr-FR" sz="1800"/>
              <a:t>Communiquer sur le sens de la démarche </a:t>
            </a:r>
            <a:endParaRPr/>
          </a:p>
          <a:p>
            <a:pPr marL="949960" lvl="1" indent="-342900" algn="l" rtl="0">
              <a:lnSpc>
                <a:spcPct val="100000"/>
              </a:lnSpc>
              <a:spcBef>
                <a:spcPts val="0"/>
              </a:spcBef>
              <a:spcAft>
                <a:spcPts val="0"/>
              </a:spcAft>
              <a:buSzPts val="1240"/>
              <a:buChar char="◆"/>
            </a:pPr>
            <a:r>
              <a:rPr lang="fr-FR" sz="1800"/>
              <a:t>Appui en interne par le groupe projet </a:t>
            </a:r>
            <a:endParaRPr/>
          </a:p>
          <a:p>
            <a:pPr marL="949960" lvl="1" indent="-264160" algn="l" rtl="0">
              <a:lnSpc>
                <a:spcPct val="100000"/>
              </a:lnSpc>
              <a:spcBef>
                <a:spcPts val="0"/>
              </a:spcBef>
              <a:spcAft>
                <a:spcPts val="0"/>
              </a:spcAft>
              <a:buSzPts val="1240"/>
              <a:buNone/>
            </a:pPr>
            <a:endParaRPr sz="1800"/>
          </a:p>
          <a:p>
            <a:pPr marL="457200" lvl="0" indent="-377190" algn="l" rtl="0">
              <a:lnSpc>
                <a:spcPct val="100000"/>
              </a:lnSpc>
              <a:spcBef>
                <a:spcPts val="0"/>
              </a:spcBef>
              <a:spcAft>
                <a:spcPts val="0"/>
              </a:spcAft>
              <a:buSzPts val="2340"/>
              <a:buChar char="◆"/>
            </a:pPr>
            <a:r>
              <a:rPr lang="fr-FR" sz="1800"/>
              <a:t>Un projet en trois phases </a:t>
            </a:r>
            <a:endParaRPr/>
          </a:p>
          <a:p>
            <a:pPr marL="949960" lvl="1" indent="-342900" algn="l" rtl="0">
              <a:lnSpc>
                <a:spcPct val="100000"/>
              </a:lnSpc>
              <a:spcBef>
                <a:spcPts val="0"/>
              </a:spcBef>
              <a:spcAft>
                <a:spcPts val="0"/>
              </a:spcAft>
              <a:buSzPts val="1240"/>
              <a:buChar char="◆"/>
            </a:pPr>
            <a:r>
              <a:rPr lang="fr-FR" sz="1800"/>
              <a:t>Phase expérimentale : séminaires et travaux d’intersession pour créer, tester et valider les outils de repérage, d’évaluation et de régulation </a:t>
            </a:r>
            <a:endParaRPr sz="1800"/>
          </a:p>
          <a:p>
            <a:pPr marL="949960" lvl="1" indent="-342900" algn="l" rtl="0">
              <a:lnSpc>
                <a:spcPct val="100000"/>
              </a:lnSpc>
              <a:spcBef>
                <a:spcPts val="0"/>
              </a:spcBef>
              <a:spcAft>
                <a:spcPts val="0"/>
              </a:spcAft>
              <a:buSzPts val="1240"/>
              <a:buChar char="◆"/>
            </a:pPr>
            <a:r>
              <a:rPr lang="fr-FR" sz="1800"/>
              <a:t>Phase de déploiement : formation des managers non expérimentateurs aux outils ainsi réalisés et mise en oeuvre de ces outils auprès de l’ensemble des agents </a:t>
            </a:r>
            <a:endParaRPr sz="1800"/>
          </a:p>
          <a:p>
            <a:pPr marL="949960" lvl="1" indent="-342900" algn="l" rtl="0">
              <a:lnSpc>
                <a:spcPct val="100000"/>
              </a:lnSpc>
              <a:spcBef>
                <a:spcPts val="0"/>
              </a:spcBef>
              <a:spcAft>
                <a:spcPts val="0"/>
              </a:spcAft>
              <a:buSzPts val="1240"/>
              <a:buChar char="◆"/>
            </a:pPr>
            <a:r>
              <a:rPr lang="fr-FR" sz="1800"/>
              <a:t>Phase de régulation : remontée, par service puis direction, des constats et propositions d’actions de régulation pour arbitrage et validation du DGA/DGS/DRH</a:t>
            </a: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20"/>
          <p:cNvSpPr txBox="1">
            <a:spLocks noGrp="1"/>
          </p:cNvSpPr>
          <p:nvPr>
            <p:ph type="title"/>
          </p:nvPr>
        </p:nvSpPr>
        <p:spPr>
          <a:xfrm>
            <a:off x="685800" y="0"/>
            <a:ext cx="7270576" cy="69269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fr-FR"/>
              <a:t>Les acteurs de la démarche</a:t>
            </a:r>
            <a:endParaRPr/>
          </a:p>
        </p:txBody>
      </p:sp>
      <p:grpSp>
        <p:nvGrpSpPr>
          <p:cNvPr id="419" name="Google Shape;419;p20"/>
          <p:cNvGrpSpPr/>
          <p:nvPr/>
        </p:nvGrpSpPr>
        <p:grpSpPr>
          <a:xfrm>
            <a:off x="1682666" y="908720"/>
            <a:ext cx="6810302" cy="5073352"/>
            <a:chOff x="1143114" y="0"/>
            <a:chExt cx="6810302" cy="5073352"/>
          </a:xfrm>
        </p:grpSpPr>
        <p:sp>
          <p:nvSpPr>
            <p:cNvPr id="420" name="Google Shape;420;p20"/>
            <p:cNvSpPr/>
            <p:nvPr/>
          </p:nvSpPr>
          <p:spPr>
            <a:xfrm>
              <a:off x="1143114" y="0"/>
              <a:ext cx="5073352" cy="5073352"/>
            </a:xfrm>
            <a:prstGeom prst="triangle">
              <a:avLst>
                <a:gd name="adj" fmla="val 50000"/>
              </a:avLst>
            </a:prstGeom>
            <a:solidFill>
              <a:srgbClr val="8FD9F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0"/>
            <p:cNvSpPr/>
            <p:nvPr/>
          </p:nvSpPr>
          <p:spPr>
            <a:xfrm>
              <a:off x="3962797" y="156083"/>
              <a:ext cx="3972911" cy="893781"/>
            </a:xfrm>
            <a:prstGeom prst="roundRect">
              <a:avLst>
                <a:gd name="adj" fmla="val 16667"/>
              </a:avLst>
            </a:prstGeom>
            <a:solidFill>
              <a:schemeClr val="lt1">
                <a:alpha val="89803"/>
              </a:schemeClr>
            </a:solidFill>
            <a:ln w="25400" cap="flat" cmpd="sng">
              <a:solidFill>
                <a:srgbClr val="8FD9F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0"/>
            <p:cNvSpPr txBox="1"/>
            <p:nvPr/>
          </p:nvSpPr>
          <p:spPr>
            <a:xfrm>
              <a:off x="4006428" y="199714"/>
              <a:ext cx="3885649" cy="806519"/>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fr-FR" sz="1200" b="0" i="0" u="none" strike="noStrike" cap="none">
                  <a:solidFill>
                    <a:schemeClr val="dk1"/>
                  </a:solidFill>
                  <a:latin typeface="Times New Roman"/>
                  <a:ea typeface="Times New Roman"/>
                  <a:cs typeface="Times New Roman"/>
                  <a:sym typeface="Times New Roman"/>
                </a:rPr>
                <a:t>COPIL de la démarche</a:t>
              </a:r>
              <a:endParaRPr/>
            </a:p>
            <a:p>
              <a:pPr marL="0" marR="0" lvl="0" indent="0" algn="ctr" rtl="0">
                <a:lnSpc>
                  <a:spcPct val="90000"/>
                </a:lnSpc>
                <a:spcBef>
                  <a:spcPts val="420"/>
                </a:spcBef>
                <a:spcAft>
                  <a:spcPts val="0"/>
                </a:spcAft>
                <a:buNone/>
              </a:pPr>
              <a:r>
                <a:rPr lang="fr-FR" sz="1200" b="0" i="0" u="none" strike="noStrike" cap="none">
                  <a:solidFill>
                    <a:schemeClr val="dk1"/>
                  </a:solidFill>
                  <a:latin typeface="Times New Roman"/>
                  <a:ea typeface="Times New Roman"/>
                  <a:cs typeface="Times New Roman"/>
                  <a:sym typeface="Times New Roman"/>
                </a:rPr>
                <a:t>3 Élues + DGA et 4 directeurs des solidarités + 1 DRH</a:t>
              </a:r>
              <a:endParaRPr/>
            </a:p>
            <a:p>
              <a:pPr marL="0" marR="0" lvl="0" indent="0" algn="ctr" rtl="0">
                <a:lnSpc>
                  <a:spcPct val="90000"/>
                </a:lnSpc>
                <a:spcBef>
                  <a:spcPts val="420"/>
                </a:spcBef>
                <a:spcAft>
                  <a:spcPts val="0"/>
                </a:spcAft>
                <a:buNone/>
              </a:pPr>
              <a:r>
                <a:rPr lang="fr-FR" sz="1200" b="0" i="0" u="none" strike="noStrike" cap="none">
                  <a:solidFill>
                    <a:schemeClr val="dk1"/>
                  </a:solidFill>
                  <a:latin typeface="Times New Roman"/>
                  <a:ea typeface="Times New Roman"/>
                  <a:cs typeface="Times New Roman"/>
                  <a:sym typeface="Times New Roman"/>
                </a:rPr>
                <a:t>Représentants du personnel</a:t>
              </a:r>
              <a:endParaRPr/>
            </a:p>
          </p:txBody>
        </p:sp>
        <p:sp>
          <p:nvSpPr>
            <p:cNvPr id="423" name="Google Shape;423;p20"/>
            <p:cNvSpPr/>
            <p:nvPr/>
          </p:nvSpPr>
          <p:spPr>
            <a:xfrm>
              <a:off x="4225226" y="1353751"/>
              <a:ext cx="3297678" cy="893781"/>
            </a:xfrm>
            <a:prstGeom prst="roundRect">
              <a:avLst>
                <a:gd name="adj" fmla="val 16667"/>
              </a:avLst>
            </a:prstGeom>
            <a:solidFill>
              <a:schemeClr val="lt1">
                <a:alpha val="89803"/>
              </a:schemeClr>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0"/>
            <p:cNvSpPr txBox="1"/>
            <p:nvPr/>
          </p:nvSpPr>
          <p:spPr>
            <a:xfrm>
              <a:off x="4268857" y="1397382"/>
              <a:ext cx="3210416" cy="806519"/>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fr-FR" sz="1200" b="0" i="0" u="none" strike="noStrike" cap="none">
                  <a:solidFill>
                    <a:schemeClr val="dk1"/>
                  </a:solidFill>
                  <a:latin typeface="Times New Roman"/>
                  <a:ea typeface="Times New Roman"/>
                  <a:cs typeface="Times New Roman"/>
                  <a:sym typeface="Times New Roman"/>
                </a:rPr>
                <a:t>Groupe Projet </a:t>
              </a:r>
              <a:endParaRPr/>
            </a:p>
            <a:p>
              <a:pPr marL="0" marR="0" lvl="0" indent="0" algn="ctr" rtl="0">
                <a:lnSpc>
                  <a:spcPct val="90000"/>
                </a:lnSpc>
                <a:spcBef>
                  <a:spcPts val="420"/>
                </a:spcBef>
                <a:spcAft>
                  <a:spcPts val="0"/>
                </a:spcAft>
                <a:buNone/>
              </a:pPr>
              <a:r>
                <a:rPr lang="fr-FR" sz="1200" b="0" i="0" u="none" strike="noStrike" cap="none">
                  <a:solidFill>
                    <a:schemeClr val="dk1"/>
                  </a:solidFill>
                  <a:latin typeface="Times New Roman"/>
                  <a:ea typeface="Times New Roman"/>
                  <a:cs typeface="Times New Roman"/>
                  <a:sym typeface="Times New Roman"/>
                </a:rPr>
                <a:t>(</a:t>
              </a:r>
              <a:r>
                <a:rPr lang="fr-FR" sz="1200">
                  <a:solidFill>
                    <a:schemeClr val="dk1"/>
                  </a:solidFill>
                  <a:latin typeface="Times New Roman"/>
                  <a:ea typeface="Times New Roman"/>
                  <a:cs typeface="Times New Roman"/>
                  <a:sym typeface="Times New Roman"/>
                </a:rPr>
                <a:t>chef de projet + 3</a:t>
              </a:r>
              <a:r>
                <a:rPr lang="fr-FR" sz="1200" b="0" i="0" u="none" strike="noStrike" cap="none">
                  <a:solidFill>
                    <a:schemeClr val="dk1"/>
                  </a:solidFill>
                  <a:latin typeface="Times New Roman"/>
                  <a:ea typeface="Times New Roman"/>
                  <a:cs typeface="Times New Roman"/>
                  <a:sym typeface="Times New Roman"/>
                </a:rPr>
                <a:t> managers) </a:t>
              </a:r>
              <a:endParaRPr/>
            </a:p>
          </p:txBody>
        </p:sp>
        <p:sp>
          <p:nvSpPr>
            <p:cNvPr id="425" name="Google Shape;425;p20"/>
            <p:cNvSpPr/>
            <p:nvPr/>
          </p:nvSpPr>
          <p:spPr>
            <a:xfrm>
              <a:off x="4443499" y="2591800"/>
              <a:ext cx="3297678" cy="926682"/>
            </a:xfrm>
            <a:prstGeom prst="roundRect">
              <a:avLst>
                <a:gd name="adj" fmla="val 16667"/>
              </a:avLst>
            </a:prstGeom>
            <a:solidFill>
              <a:schemeClr val="lt1">
                <a:alpha val="89803"/>
              </a:schemeClr>
            </a:solidFill>
            <a:ln w="254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0"/>
            <p:cNvSpPr txBox="1"/>
            <p:nvPr/>
          </p:nvSpPr>
          <p:spPr>
            <a:xfrm>
              <a:off x="4488736" y="2637037"/>
              <a:ext cx="3207204" cy="836208"/>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fr-FR" sz="1200" b="0" i="0" u="none" strike="noStrike" cap="none">
                  <a:solidFill>
                    <a:schemeClr val="dk1"/>
                  </a:solidFill>
                  <a:latin typeface="Times New Roman"/>
                  <a:ea typeface="Times New Roman"/>
                  <a:cs typeface="Times New Roman"/>
                  <a:sym typeface="Times New Roman"/>
                </a:rPr>
                <a:t>Managers expérimentateurs</a:t>
              </a:r>
              <a:endParaRPr/>
            </a:p>
            <a:p>
              <a:pPr marL="0" marR="0" lvl="0" indent="0" algn="ctr" rtl="0">
                <a:lnSpc>
                  <a:spcPct val="90000"/>
                </a:lnSpc>
                <a:spcBef>
                  <a:spcPts val="420"/>
                </a:spcBef>
                <a:spcAft>
                  <a:spcPts val="0"/>
                </a:spcAft>
                <a:buNone/>
              </a:pPr>
              <a:r>
                <a:rPr lang="fr-FR" sz="1200" b="0" i="0" u="none" strike="noStrike" cap="none">
                  <a:solidFill>
                    <a:schemeClr val="dk1"/>
                  </a:solidFill>
                  <a:latin typeface="Times New Roman"/>
                  <a:ea typeface="Times New Roman"/>
                  <a:cs typeface="Times New Roman"/>
                  <a:sym typeface="Times New Roman"/>
                </a:rPr>
                <a:t>soit entre 7 et 9 binômes (14-18)</a:t>
              </a:r>
              <a:endParaRPr/>
            </a:p>
          </p:txBody>
        </p:sp>
        <p:sp>
          <p:nvSpPr>
            <p:cNvPr id="427" name="Google Shape;427;p20"/>
            <p:cNvSpPr/>
            <p:nvPr/>
          </p:nvSpPr>
          <p:spPr>
            <a:xfrm>
              <a:off x="4655738" y="3696514"/>
              <a:ext cx="3297678" cy="893781"/>
            </a:xfrm>
            <a:prstGeom prst="roundRect">
              <a:avLst>
                <a:gd name="adj" fmla="val 16667"/>
              </a:avLst>
            </a:prstGeom>
            <a:solidFill>
              <a:schemeClr val="lt1">
                <a:alpha val="89803"/>
              </a:schemeClr>
            </a:solidFill>
            <a:ln w="25400" cap="flat" cmpd="sng">
              <a:solidFill>
                <a:srgbClr val="C762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0"/>
            <p:cNvSpPr txBox="1"/>
            <p:nvPr/>
          </p:nvSpPr>
          <p:spPr>
            <a:xfrm>
              <a:off x="4699369" y="3740145"/>
              <a:ext cx="3210416" cy="806519"/>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fr-FR" sz="1200" b="0" i="0" u="none" strike="noStrike" cap="none">
                  <a:solidFill>
                    <a:schemeClr val="dk1"/>
                  </a:solidFill>
                  <a:latin typeface="Times New Roman"/>
                  <a:ea typeface="Times New Roman"/>
                  <a:cs typeface="Times New Roman"/>
                  <a:sym typeface="Times New Roman"/>
                </a:rPr>
                <a:t>Managers de la DGA Solidarités </a:t>
              </a:r>
              <a:endParaRPr/>
            </a:p>
          </p:txBody>
        </p:sp>
      </p:grpSp>
      <p:sp>
        <p:nvSpPr>
          <p:cNvPr id="429" name="Google Shape;429;p20"/>
          <p:cNvSpPr/>
          <p:nvPr/>
        </p:nvSpPr>
        <p:spPr>
          <a:xfrm>
            <a:off x="1619672" y="1380879"/>
            <a:ext cx="2882685" cy="836909"/>
          </a:xfrm>
          <a:prstGeom prst="rect">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0" i="0" u="none" strike="noStrike" cap="none">
                <a:solidFill>
                  <a:schemeClr val="dk1"/>
                </a:solidFill>
                <a:latin typeface="Helvetica Neue"/>
                <a:ea typeface="Helvetica Neue"/>
                <a:cs typeface="Helvetica Neue"/>
                <a:sym typeface="Helvetica Neue"/>
              </a:rPr>
              <a:t>Suit l’expérimentation</a:t>
            </a:r>
            <a:endParaRPr/>
          </a:p>
          <a:p>
            <a:pPr marL="0" marR="0" lvl="0" indent="0" algn="ctr" rtl="0">
              <a:spcBef>
                <a:spcPts val="0"/>
              </a:spcBef>
              <a:spcAft>
                <a:spcPts val="0"/>
              </a:spcAft>
              <a:buNone/>
            </a:pPr>
            <a:r>
              <a:rPr lang="fr-FR" sz="1400" b="0" i="0" u="none" strike="noStrike" cap="none">
                <a:solidFill>
                  <a:schemeClr val="dk1"/>
                </a:solidFill>
                <a:latin typeface="Helvetica Neue"/>
                <a:ea typeface="Helvetica Neue"/>
                <a:cs typeface="Helvetica Neue"/>
                <a:sym typeface="Helvetica Neue"/>
              </a:rPr>
              <a:t>Détermine les modalités de communication</a:t>
            </a:r>
            <a:endParaRPr/>
          </a:p>
        </p:txBody>
      </p:sp>
      <p:sp>
        <p:nvSpPr>
          <p:cNvPr id="430" name="Google Shape;430;p20"/>
          <p:cNvSpPr/>
          <p:nvPr/>
        </p:nvSpPr>
        <p:spPr>
          <a:xfrm>
            <a:off x="970164" y="3789292"/>
            <a:ext cx="4181700" cy="790693"/>
          </a:xfrm>
          <a:prstGeom prst="rect">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fr-FR" sz="1400" b="0" i="0" u="none" strike="noStrike" cap="none">
                <a:solidFill>
                  <a:schemeClr val="dk1"/>
                </a:solidFill>
                <a:latin typeface="Helvetica Neue"/>
                <a:ea typeface="Helvetica Neue"/>
                <a:cs typeface="Helvetica Neue"/>
                <a:sym typeface="Helvetica Neue"/>
              </a:rPr>
              <a:t>Evaluer et réguler la charge de travail</a:t>
            </a:r>
            <a:r>
              <a:rPr lang="fr-FR" sz="1400" b="0" i="1" u="none" strike="noStrike" cap="none">
                <a:solidFill>
                  <a:schemeClr val="dk1"/>
                </a:solidFill>
                <a:latin typeface="Helvetica Neue"/>
                <a:ea typeface="Helvetica Neue"/>
                <a:cs typeface="Helvetica Neue"/>
                <a:sym typeface="Helvetica Neue"/>
              </a:rPr>
              <a:t> </a:t>
            </a:r>
            <a:r>
              <a:rPr lang="fr-FR" sz="1400" b="0" i="0" u="none" strike="noStrike" cap="none">
                <a:solidFill>
                  <a:schemeClr val="dk1"/>
                </a:solidFill>
                <a:latin typeface="Helvetica Neue"/>
                <a:ea typeface="Helvetica Neue"/>
                <a:cs typeface="Helvetica Neue"/>
                <a:sym typeface="Helvetica Neue"/>
              </a:rPr>
              <a:t>pour les managers puis au sein de leur service</a:t>
            </a:r>
            <a:endParaRPr/>
          </a:p>
          <a:p>
            <a:pPr marL="0" marR="0" lvl="0" indent="0" algn="l" rtl="0">
              <a:spcBef>
                <a:spcPts val="0"/>
              </a:spcBef>
              <a:spcAft>
                <a:spcPts val="0"/>
              </a:spcAft>
              <a:buNone/>
            </a:pPr>
            <a:r>
              <a:rPr lang="fr-FR" sz="1400" b="0" i="0" u="none" strike="noStrike" cap="none">
                <a:solidFill>
                  <a:schemeClr val="dk1"/>
                </a:solidFill>
                <a:latin typeface="Helvetica Neue"/>
                <a:ea typeface="Helvetica Neue"/>
                <a:cs typeface="Helvetica Neue"/>
                <a:sym typeface="Helvetica Neue"/>
              </a:rPr>
              <a:t>Réaliser un référentiel commun</a:t>
            </a:r>
            <a:endParaRPr/>
          </a:p>
        </p:txBody>
      </p:sp>
      <p:sp>
        <p:nvSpPr>
          <p:cNvPr id="431" name="Google Shape;431;p20"/>
          <p:cNvSpPr/>
          <p:nvPr/>
        </p:nvSpPr>
        <p:spPr>
          <a:xfrm>
            <a:off x="1763688" y="5187947"/>
            <a:ext cx="3960440" cy="701705"/>
          </a:xfrm>
          <a:prstGeom prst="rect">
            <a:avLst/>
          </a:prstGeom>
          <a:solidFill>
            <a:schemeClr val="accent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fr-FR" sz="1400" b="0" i="0" u="none" strike="noStrike" cap="none">
                <a:solidFill>
                  <a:schemeClr val="dk1"/>
                </a:solidFill>
                <a:latin typeface="Times New Roman"/>
                <a:ea typeface="Times New Roman"/>
                <a:cs typeface="Times New Roman"/>
                <a:sym typeface="Times New Roman"/>
              </a:rPr>
              <a:t>Suivre les formations</a:t>
            </a:r>
            <a:endParaRPr/>
          </a:p>
          <a:p>
            <a:pPr marL="0" marR="0" lvl="0" indent="0" algn="l" rtl="0">
              <a:spcBef>
                <a:spcPts val="0"/>
              </a:spcBef>
              <a:spcAft>
                <a:spcPts val="0"/>
              </a:spcAft>
              <a:buNone/>
            </a:pPr>
            <a:r>
              <a:rPr lang="fr-FR" sz="1400">
                <a:solidFill>
                  <a:schemeClr val="dk1"/>
                </a:solidFill>
                <a:latin typeface="Times New Roman"/>
                <a:ea typeface="Times New Roman"/>
                <a:cs typeface="Times New Roman"/>
                <a:sym typeface="Times New Roman"/>
              </a:rPr>
              <a:t>Mettre en œuvre la démarche</a:t>
            </a:r>
            <a:endParaRPr/>
          </a:p>
        </p:txBody>
      </p:sp>
      <p:sp>
        <p:nvSpPr>
          <p:cNvPr id="432" name="Google Shape;432;p20"/>
          <p:cNvSpPr/>
          <p:nvPr/>
        </p:nvSpPr>
        <p:spPr>
          <a:xfrm>
            <a:off x="1874898" y="2616081"/>
            <a:ext cx="2882685" cy="836909"/>
          </a:xfrm>
          <a:prstGeom prst="rect">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a:solidFill>
                  <a:schemeClr val="dk1"/>
                </a:solidFill>
                <a:latin typeface="Helvetica Neue"/>
                <a:ea typeface="Helvetica Neue"/>
                <a:cs typeface="Helvetica Neue"/>
                <a:sym typeface="Helvetica Neue"/>
              </a:rPr>
              <a:t>Assure le suivi</a:t>
            </a:r>
            <a:endParaRPr/>
          </a:p>
          <a:p>
            <a:pPr marL="0" marR="0" lvl="0" indent="0" algn="ctr" rtl="0">
              <a:spcBef>
                <a:spcPts val="0"/>
              </a:spcBef>
              <a:spcAft>
                <a:spcPts val="0"/>
              </a:spcAft>
              <a:buNone/>
            </a:pPr>
            <a:r>
              <a:rPr lang="fr-FR" sz="1400">
                <a:solidFill>
                  <a:schemeClr val="dk1"/>
                </a:solidFill>
                <a:latin typeface="Helvetica Neue"/>
                <a:ea typeface="Helvetica Neue"/>
                <a:cs typeface="Helvetica Neue"/>
                <a:sym typeface="Helvetica Neue"/>
              </a:rPr>
              <a:t>Réalise la communication</a:t>
            </a:r>
            <a:endParaRPr/>
          </a:p>
          <a:p>
            <a:pPr marL="0" marR="0" lvl="0" indent="0" algn="ctr" rtl="0">
              <a:spcBef>
                <a:spcPts val="0"/>
              </a:spcBef>
              <a:spcAft>
                <a:spcPts val="0"/>
              </a:spcAft>
              <a:buNone/>
            </a:pPr>
            <a:r>
              <a:rPr lang="fr-FR" sz="1400">
                <a:solidFill>
                  <a:schemeClr val="dk1"/>
                </a:solidFill>
                <a:latin typeface="Helvetica Neue"/>
                <a:ea typeface="Helvetica Neue"/>
                <a:cs typeface="Helvetica Neue"/>
                <a:sym typeface="Helvetica Neue"/>
              </a:rPr>
              <a:t>Ressource – Appui aux managers</a:t>
            </a:r>
            <a:endParaRPr/>
          </a:p>
        </p:txBody>
      </p:sp>
      <p:pic>
        <p:nvPicPr>
          <p:cNvPr id="433" name="Google Shape;433;p20" descr="https://www.departement41.fr/fileadmin/_processed_/b/f/csm_logo_loir-et-cher_quadri_72px_e453875068.png"/>
          <p:cNvPicPr preferRelativeResize="0"/>
          <p:nvPr/>
        </p:nvPicPr>
        <p:blipFill rotWithShape="1">
          <a:blip r:embed="rId3">
            <a:alphaModFix/>
          </a:blip>
          <a:srcRect/>
          <a:stretch/>
        </p:blipFill>
        <p:spPr>
          <a:xfrm>
            <a:off x="7380312" y="5538800"/>
            <a:ext cx="720080" cy="88654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pic>
        <p:nvPicPr>
          <p:cNvPr id="439" name="Google Shape;439;p21" descr="https://www.departement41.fr/fileadmin/_processed_/b/f/csm_logo_loir-et-cher_quadri_72px_e453875068.png"/>
          <p:cNvPicPr preferRelativeResize="0"/>
          <p:nvPr/>
        </p:nvPicPr>
        <p:blipFill rotWithShape="1">
          <a:blip r:embed="rId3">
            <a:alphaModFix/>
          </a:blip>
          <a:srcRect/>
          <a:stretch/>
        </p:blipFill>
        <p:spPr>
          <a:xfrm>
            <a:off x="7452320" y="5589240"/>
            <a:ext cx="720080" cy="858688"/>
          </a:xfrm>
          <a:prstGeom prst="rect">
            <a:avLst/>
          </a:prstGeom>
          <a:noFill/>
          <a:ln>
            <a:noFill/>
          </a:ln>
        </p:spPr>
      </p:pic>
      <p:sp>
        <p:nvSpPr>
          <p:cNvPr id="440" name="Google Shape;440;p21"/>
          <p:cNvSpPr txBox="1">
            <a:spLocks noGrp="1"/>
          </p:cNvSpPr>
          <p:nvPr>
            <p:ph type="title"/>
          </p:nvPr>
        </p:nvSpPr>
        <p:spPr>
          <a:xfrm>
            <a:off x="662390" y="548680"/>
            <a:ext cx="7270576" cy="69269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fr-FR"/>
              <a:t>La démarche en Trois phases par association de tous les acteurs, iteration et apprentissage collectif </a:t>
            </a:r>
            <a:endParaRPr/>
          </a:p>
        </p:txBody>
      </p:sp>
      <p:grpSp>
        <p:nvGrpSpPr>
          <p:cNvPr id="441" name="Google Shape;441;p21"/>
          <p:cNvGrpSpPr/>
          <p:nvPr/>
        </p:nvGrpSpPr>
        <p:grpSpPr>
          <a:xfrm>
            <a:off x="685800" y="1748849"/>
            <a:ext cx="7772400" cy="4178325"/>
            <a:chOff x="0" y="224849"/>
            <a:chExt cx="7772400" cy="4178325"/>
          </a:xfrm>
        </p:grpSpPr>
        <p:sp>
          <p:nvSpPr>
            <p:cNvPr id="442" name="Google Shape;442;p21"/>
            <p:cNvSpPr/>
            <p:nvPr/>
          </p:nvSpPr>
          <p:spPr>
            <a:xfrm>
              <a:off x="0" y="238130"/>
              <a:ext cx="7772400" cy="646425"/>
            </a:xfrm>
            <a:prstGeom prst="roundRect">
              <a:avLst>
                <a:gd name="adj" fmla="val 16667"/>
              </a:avLst>
            </a:prstGeom>
            <a:solidFill>
              <a:srgbClr val="659EB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1"/>
            <p:cNvSpPr txBox="1"/>
            <p:nvPr/>
          </p:nvSpPr>
          <p:spPr>
            <a:xfrm>
              <a:off x="31556" y="224849"/>
              <a:ext cx="7709400" cy="583200"/>
            </a:xfrm>
            <a:prstGeom prst="rect">
              <a:avLst/>
            </a:prstGeom>
            <a:noFill/>
            <a:ln>
              <a:noFill/>
            </a:ln>
          </p:spPr>
          <p:txBody>
            <a:bodyPr spcFirstLastPara="1" wrap="square" lIns="64750" tIns="64750" rIns="64750" bIns="64750" anchor="ctr" anchorCtr="0">
              <a:noAutofit/>
            </a:bodyPr>
            <a:lstStyle/>
            <a:p>
              <a:pPr marL="0" marR="0" lvl="0" indent="0" algn="l" rtl="0">
                <a:lnSpc>
                  <a:spcPct val="90000"/>
                </a:lnSpc>
                <a:spcBef>
                  <a:spcPts val="0"/>
                </a:spcBef>
                <a:spcAft>
                  <a:spcPts val="0"/>
                </a:spcAft>
                <a:buNone/>
              </a:pPr>
              <a:r>
                <a:rPr lang="fr-FR" sz="1700">
                  <a:solidFill>
                    <a:schemeClr val="dk1"/>
                  </a:solidFill>
                  <a:latin typeface="Times New Roman"/>
                  <a:ea typeface="Times New Roman"/>
                  <a:cs typeface="Times New Roman"/>
                  <a:sym typeface="Times New Roman"/>
                </a:rPr>
                <a:t>Phase Préparatoire : associer les acteurs </a:t>
              </a:r>
              <a:endParaRPr/>
            </a:p>
          </p:txBody>
        </p:sp>
        <p:sp>
          <p:nvSpPr>
            <p:cNvPr id="444" name="Google Shape;444;p21"/>
            <p:cNvSpPr/>
            <p:nvPr/>
          </p:nvSpPr>
          <p:spPr>
            <a:xfrm>
              <a:off x="0" y="884555"/>
              <a:ext cx="7772400" cy="43107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1"/>
            <p:cNvSpPr txBox="1"/>
            <p:nvPr/>
          </p:nvSpPr>
          <p:spPr>
            <a:xfrm>
              <a:off x="0" y="884555"/>
              <a:ext cx="7772400" cy="431077"/>
            </a:xfrm>
            <a:prstGeom prst="rect">
              <a:avLst/>
            </a:prstGeom>
            <a:noFill/>
            <a:ln>
              <a:noFill/>
            </a:ln>
          </p:spPr>
          <p:txBody>
            <a:bodyPr spcFirstLastPara="1" wrap="square" lIns="246750" tIns="21575" rIns="120900" bIns="21575" anchor="t" anchorCtr="0">
              <a:noAutofit/>
            </a:bodyPr>
            <a:lstStyle/>
            <a:p>
              <a:pPr marL="114300" marR="0" lvl="1" indent="-114300" algn="l" rtl="0">
                <a:lnSpc>
                  <a:spcPct val="90000"/>
                </a:lnSpc>
                <a:spcBef>
                  <a:spcPts val="0"/>
                </a:spcBef>
                <a:spcAft>
                  <a:spcPts val="0"/>
                </a:spcAft>
                <a:buClr>
                  <a:schemeClr val="dk1"/>
                </a:buClr>
                <a:buSzPts val="1300"/>
                <a:buFont typeface="Times New Roman"/>
                <a:buChar char="•"/>
              </a:pPr>
              <a:r>
                <a:rPr lang="fr-FR" sz="1300" b="0" i="0" u="none" strike="noStrike" cap="none">
                  <a:solidFill>
                    <a:schemeClr val="dk1"/>
                  </a:solidFill>
                  <a:latin typeface="Times New Roman"/>
                  <a:ea typeface="Times New Roman"/>
                  <a:cs typeface="Times New Roman"/>
                  <a:sym typeface="Times New Roman"/>
                </a:rPr>
                <a:t>Se mettre d’accord avec toutes les parties prenantes (élus, OS, cadres)</a:t>
              </a:r>
              <a:endParaRPr/>
            </a:p>
            <a:p>
              <a:pPr marL="114300" marR="0" lvl="1" indent="-114300" algn="l" rtl="0">
                <a:lnSpc>
                  <a:spcPct val="90000"/>
                </a:lnSpc>
                <a:spcBef>
                  <a:spcPts val="260"/>
                </a:spcBef>
                <a:spcAft>
                  <a:spcPts val="0"/>
                </a:spcAft>
                <a:buClr>
                  <a:schemeClr val="dk1"/>
                </a:buClr>
                <a:buSzPts val="1300"/>
                <a:buFont typeface="Times New Roman"/>
                <a:buChar char="•"/>
              </a:pPr>
              <a:r>
                <a:rPr lang="fr-FR" sz="1300" b="0" i="0" u="none" strike="noStrike" cap="none">
                  <a:solidFill>
                    <a:schemeClr val="dk1"/>
                  </a:solidFill>
                  <a:latin typeface="Times New Roman"/>
                  <a:ea typeface="Times New Roman"/>
                  <a:cs typeface="Times New Roman"/>
                  <a:sym typeface="Times New Roman"/>
                </a:rPr>
                <a:t>Informer et diffuser les enjeux de la démarche et les modalités de déroulement</a:t>
              </a:r>
              <a:endParaRPr/>
            </a:p>
          </p:txBody>
        </p:sp>
        <p:sp>
          <p:nvSpPr>
            <p:cNvPr id="446" name="Google Shape;446;p21"/>
            <p:cNvSpPr/>
            <p:nvPr/>
          </p:nvSpPr>
          <p:spPr>
            <a:xfrm>
              <a:off x="0" y="1315633"/>
              <a:ext cx="7772400" cy="646425"/>
            </a:xfrm>
            <a:prstGeom prst="roundRect">
              <a:avLst>
                <a:gd name="adj" fmla="val 16667"/>
              </a:avLst>
            </a:prstGeom>
            <a:solidFill>
              <a:srgbClr val="A4D5F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1"/>
            <p:cNvSpPr txBox="1"/>
            <p:nvPr/>
          </p:nvSpPr>
          <p:spPr>
            <a:xfrm>
              <a:off x="31556" y="1347189"/>
              <a:ext cx="7709288" cy="583313"/>
            </a:xfrm>
            <a:prstGeom prst="rect">
              <a:avLst/>
            </a:prstGeom>
            <a:noFill/>
            <a:ln>
              <a:noFill/>
            </a:ln>
          </p:spPr>
          <p:txBody>
            <a:bodyPr spcFirstLastPara="1" wrap="square" lIns="64750" tIns="64750" rIns="64750" bIns="64750" anchor="ctr" anchorCtr="0">
              <a:noAutofit/>
            </a:bodyPr>
            <a:lstStyle/>
            <a:p>
              <a:pPr marL="0" marR="0" lvl="0" indent="0" algn="l" rtl="0">
                <a:lnSpc>
                  <a:spcPct val="90000"/>
                </a:lnSpc>
                <a:spcBef>
                  <a:spcPts val="0"/>
                </a:spcBef>
                <a:spcAft>
                  <a:spcPts val="0"/>
                </a:spcAft>
                <a:buNone/>
              </a:pPr>
              <a:r>
                <a:rPr lang="fr-FR" sz="1700">
                  <a:solidFill>
                    <a:schemeClr val="dk1"/>
                  </a:solidFill>
                  <a:latin typeface="Times New Roman"/>
                  <a:ea typeface="Times New Roman"/>
                  <a:cs typeface="Times New Roman"/>
                  <a:sym typeface="Times New Roman"/>
                </a:rPr>
                <a:t>Phase d’Expérimentation : repérer ensemble la charge de travail des métiers des solidarités et co-construire les outils d’évaluation adéquats </a:t>
              </a:r>
              <a:endParaRPr/>
            </a:p>
          </p:txBody>
        </p:sp>
        <p:sp>
          <p:nvSpPr>
            <p:cNvPr id="448" name="Google Shape;448;p21"/>
            <p:cNvSpPr/>
            <p:nvPr/>
          </p:nvSpPr>
          <p:spPr>
            <a:xfrm>
              <a:off x="0" y="1962058"/>
              <a:ext cx="7772400" cy="9853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1"/>
            <p:cNvSpPr txBox="1"/>
            <p:nvPr/>
          </p:nvSpPr>
          <p:spPr>
            <a:xfrm>
              <a:off x="0" y="1962058"/>
              <a:ext cx="7772400" cy="985320"/>
            </a:xfrm>
            <a:prstGeom prst="rect">
              <a:avLst/>
            </a:prstGeom>
            <a:noFill/>
            <a:ln>
              <a:noFill/>
            </a:ln>
          </p:spPr>
          <p:txBody>
            <a:bodyPr spcFirstLastPara="1" wrap="square" lIns="246750" tIns="21575" rIns="120900" bIns="21575" anchor="t" anchorCtr="0">
              <a:noAutofit/>
            </a:bodyPr>
            <a:lstStyle/>
            <a:p>
              <a:pPr marL="114300" marR="0" lvl="1" indent="-114300" algn="l" rtl="0">
                <a:lnSpc>
                  <a:spcPct val="90000"/>
                </a:lnSpc>
                <a:spcBef>
                  <a:spcPts val="0"/>
                </a:spcBef>
                <a:spcAft>
                  <a:spcPts val="0"/>
                </a:spcAft>
                <a:buClr>
                  <a:schemeClr val="dk1"/>
                </a:buClr>
                <a:buSzPts val="1300"/>
                <a:buFont typeface="Times New Roman"/>
                <a:buChar char="•"/>
              </a:pPr>
              <a:r>
                <a:rPr lang="fr-FR" sz="1300" b="0" i="0" u="none" strike="noStrike" cap="none">
                  <a:solidFill>
                    <a:schemeClr val="dk1"/>
                  </a:solidFill>
                  <a:latin typeface="Times New Roman"/>
                  <a:ea typeface="Times New Roman"/>
                  <a:cs typeface="Times New Roman"/>
                  <a:sym typeface="Times New Roman"/>
                </a:rPr>
                <a:t>Par les travaux d’un groupe de managers expérimentateurs accompagnés par deux experts de l’ARACT Centre Val de Loire</a:t>
              </a:r>
              <a:endParaRPr/>
            </a:p>
            <a:p>
              <a:pPr marL="114300" marR="0" lvl="1" indent="-114300" algn="l" rtl="0">
                <a:lnSpc>
                  <a:spcPct val="90000"/>
                </a:lnSpc>
                <a:spcBef>
                  <a:spcPts val="260"/>
                </a:spcBef>
                <a:spcAft>
                  <a:spcPts val="0"/>
                </a:spcAft>
                <a:buClr>
                  <a:schemeClr val="dk1"/>
                </a:buClr>
                <a:buSzPts val="1300"/>
                <a:buFont typeface="Times New Roman"/>
                <a:buChar char="•"/>
              </a:pPr>
              <a:r>
                <a:rPr lang="fr-FR" sz="1300" b="0" i="0" u="none" strike="noStrike" cap="none">
                  <a:solidFill>
                    <a:schemeClr val="dk1"/>
                  </a:solidFill>
                  <a:latin typeface="Times New Roman"/>
                  <a:ea typeface="Times New Roman"/>
                  <a:cs typeface="Times New Roman"/>
                  <a:sym typeface="Times New Roman"/>
                </a:rPr>
                <a:t>Repérer les facteurs de la charge de travail des métiers de la solidarité en partant de la réalité du travail, à travers une évaluation de la charge de travail des managers puis de leurs collaborateurs</a:t>
              </a:r>
              <a:endParaRPr/>
            </a:p>
            <a:p>
              <a:pPr marL="114300" marR="0" lvl="1" indent="-114300" algn="l" rtl="0">
                <a:lnSpc>
                  <a:spcPct val="90000"/>
                </a:lnSpc>
                <a:spcBef>
                  <a:spcPts val="260"/>
                </a:spcBef>
                <a:spcAft>
                  <a:spcPts val="0"/>
                </a:spcAft>
                <a:buClr>
                  <a:schemeClr val="dk1"/>
                </a:buClr>
                <a:buSzPts val="1300"/>
                <a:buFont typeface="Times New Roman"/>
                <a:buChar char="•"/>
              </a:pPr>
              <a:r>
                <a:rPr lang="fr-FR" sz="1300" b="0" i="0" u="none" strike="noStrike" cap="none">
                  <a:solidFill>
                    <a:schemeClr val="dk1"/>
                  </a:solidFill>
                  <a:latin typeface="Times New Roman"/>
                  <a:ea typeface="Times New Roman"/>
                  <a:cs typeface="Times New Roman"/>
                  <a:sym typeface="Times New Roman"/>
                </a:rPr>
                <a:t>Sur la base de ces constats, créer des outils adaptés à la collectivité</a:t>
              </a:r>
              <a:endParaRPr/>
            </a:p>
          </p:txBody>
        </p:sp>
        <p:sp>
          <p:nvSpPr>
            <p:cNvPr id="450" name="Google Shape;450;p21"/>
            <p:cNvSpPr/>
            <p:nvPr/>
          </p:nvSpPr>
          <p:spPr>
            <a:xfrm>
              <a:off x="0" y="2947378"/>
              <a:ext cx="7772400" cy="646425"/>
            </a:xfrm>
            <a:prstGeom prst="roundRect">
              <a:avLst>
                <a:gd name="adj" fmla="val 16667"/>
              </a:avLst>
            </a:prstGeom>
            <a:solidFill>
              <a:srgbClr val="A4D5F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1"/>
            <p:cNvSpPr txBox="1"/>
            <p:nvPr/>
          </p:nvSpPr>
          <p:spPr>
            <a:xfrm>
              <a:off x="31556" y="2978934"/>
              <a:ext cx="7709288" cy="583313"/>
            </a:xfrm>
            <a:prstGeom prst="rect">
              <a:avLst/>
            </a:prstGeom>
            <a:noFill/>
            <a:ln>
              <a:noFill/>
            </a:ln>
          </p:spPr>
          <p:txBody>
            <a:bodyPr spcFirstLastPara="1" wrap="square" lIns="64750" tIns="64750" rIns="64750" bIns="64750" anchor="ctr" anchorCtr="0">
              <a:noAutofit/>
            </a:bodyPr>
            <a:lstStyle/>
            <a:p>
              <a:pPr marL="0" marR="0" lvl="0" indent="0" algn="l" rtl="0">
                <a:lnSpc>
                  <a:spcPct val="90000"/>
                </a:lnSpc>
                <a:spcBef>
                  <a:spcPts val="0"/>
                </a:spcBef>
                <a:spcAft>
                  <a:spcPts val="0"/>
                </a:spcAft>
                <a:buNone/>
              </a:pPr>
              <a:r>
                <a:rPr lang="fr-FR" sz="1700">
                  <a:solidFill>
                    <a:schemeClr val="dk1"/>
                  </a:solidFill>
                  <a:latin typeface="Times New Roman"/>
                  <a:ea typeface="Times New Roman"/>
                  <a:cs typeface="Times New Roman"/>
                  <a:sym typeface="Times New Roman"/>
                </a:rPr>
                <a:t>Phase de Déploiement</a:t>
              </a:r>
              <a:endParaRPr/>
            </a:p>
          </p:txBody>
        </p:sp>
        <p:sp>
          <p:nvSpPr>
            <p:cNvPr id="452" name="Google Shape;452;p21"/>
            <p:cNvSpPr/>
            <p:nvPr/>
          </p:nvSpPr>
          <p:spPr>
            <a:xfrm>
              <a:off x="0" y="3593803"/>
              <a:ext cx="7772400" cy="80937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1"/>
            <p:cNvSpPr txBox="1"/>
            <p:nvPr/>
          </p:nvSpPr>
          <p:spPr>
            <a:xfrm>
              <a:off x="0" y="3593803"/>
              <a:ext cx="7772400" cy="809370"/>
            </a:xfrm>
            <a:prstGeom prst="rect">
              <a:avLst/>
            </a:prstGeom>
            <a:noFill/>
            <a:ln>
              <a:noFill/>
            </a:ln>
          </p:spPr>
          <p:txBody>
            <a:bodyPr spcFirstLastPara="1" wrap="square" lIns="246750" tIns="21575" rIns="120900" bIns="21575" anchor="t" anchorCtr="0">
              <a:noAutofit/>
            </a:bodyPr>
            <a:lstStyle/>
            <a:p>
              <a:pPr marL="114300" marR="0" lvl="1" indent="-114300" algn="l" rtl="0">
                <a:lnSpc>
                  <a:spcPct val="90000"/>
                </a:lnSpc>
                <a:spcBef>
                  <a:spcPts val="0"/>
                </a:spcBef>
                <a:spcAft>
                  <a:spcPts val="0"/>
                </a:spcAft>
                <a:buClr>
                  <a:schemeClr val="dk1"/>
                </a:buClr>
                <a:buSzPts val="1300"/>
                <a:buFont typeface="Times New Roman"/>
                <a:buChar char="•"/>
              </a:pPr>
              <a:r>
                <a:rPr lang="fr-FR" sz="1300" b="0" i="0" u="none" strike="noStrike" cap="none">
                  <a:solidFill>
                    <a:schemeClr val="dk1"/>
                  </a:solidFill>
                  <a:latin typeface="Times New Roman"/>
                  <a:ea typeface="Times New Roman"/>
                  <a:cs typeface="Times New Roman"/>
                  <a:sym typeface="Times New Roman"/>
                </a:rPr>
                <a:t>Formation de tous les managers</a:t>
              </a:r>
              <a:endParaRPr/>
            </a:p>
            <a:p>
              <a:pPr marL="114300" marR="0" lvl="1" indent="-114300" algn="l" rtl="0">
                <a:lnSpc>
                  <a:spcPct val="90000"/>
                </a:lnSpc>
                <a:spcBef>
                  <a:spcPts val="260"/>
                </a:spcBef>
                <a:spcAft>
                  <a:spcPts val="0"/>
                </a:spcAft>
                <a:buClr>
                  <a:schemeClr val="dk1"/>
                </a:buClr>
                <a:buSzPts val="1300"/>
                <a:buFont typeface="Times New Roman"/>
                <a:buChar char="•"/>
              </a:pPr>
              <a:r>
                <a:rPr lang="fr-FR" sz="1300" b="0" i="0" u="none" strike="noStrike" cap="none">
                  <a:solidFill>
                    <a:schemeClr val="dk1"/>
                  </a:solidFill>
                  <a:latin typeface="Times New Roman"/>
                  <a:ea typeface="Times New Roman"/>
                  <a:cs typeface="Times New Roman"/>
                  <a:sym typeface="Times New Roman"/>
                </a:rPr>
                <a:t>Réalisation de l'évaluation et du repérage de la charge de travail dans l’ensemble des équipes </a:t>
              </a:r>
              <a:endParaRPr/>
            </a:p>
            <a:p>
              <a:pPr marL="114300" marR="0" lvl="1" indent="-114300" algn="l" rtl="0">
                <a:lnSpc>
                  <a:spcPct val="90000"/>
                </a:lnSpc>
                <a:spcBef>
                  <a:spcPts val="260"/>
                </a:spcBef>
                <a:spcAft>
                  <a:spcPts val="0"/>
                </a:spcAft>
                <a:buClr>
                  <a:schemeClr val="dk1"/>
                </a:buClr>
                <a:buSzPts val="1300"/>
                <a:buFont typeface="Times New Roman"/>
                <a:buChar char="•"/>
              </a:pPr>
              <a:r>
                <a:rPr lang="fr-FR" sz="1300" b="0" i="0" u="none" strike="noStrike" cap="none">
                  <a:solidFill>
                    <a:schemeClr val="dk1"/>
                  </a:solidFill>
                  <a:latin typeface="Times New Roman"/>
                  <a:ea typeface="Times New Roman"/>
                  <a:cs typeface="Times New Roman"/>
                  <a:sym typeface="Times New Roman"/>
                </a:rPr>
                <a:t>Analyse des résultats individuels et collectifs, et restitution sur la base de ce constat objectif et partagé des propositions d’actions de régulation par service et par direction </a:t>
              </a:r>
              <a:endParaRPr sz="1300" b="0" i="0" u="none" strike="noStrike" cap="none">
                <a:solidFill>
                  <a:schemeClr val="dk1"/>
                </a:solidFill>
                <a:latin typeface="Times New Roman"/>
                <a:ea typeface="Times New Roman"/>
                <a:cs typeface="Times New Roman"/>
                <a:sym typeface="Times New Roman"/>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22"/>
          <p:cNvSpPr/>
          <p:nvPr/>
        </p:nvSpPr>
        <p:spPr>
          <a:xfrm>
            <a:off x="895482" y="4596820"/>
            <a:ext cx="3296700" cy="388500"/>
          </a:xfrm>
          <a:prstGeom prst="roundRect">
            <a:avLst>
              <a:gd name="adj" fmla="val 16667"/>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fr-FR" sz="1500" b="1" i="0" u="sng" strike="noStrike" cap="none">
                <a:solidFill>
                  <a:srgbClr val="000000"/>
                </a:solidFill>
                <a:latin typeface="Times New Roman"/>
                <a:ea typeface="Times New Roman"/>
                <a:cs typeface="Times New Roman"/>
                <a:sym typeface="Times New Roman"/>
              </a:rPr>
              <a:t>Formation des managers</a:t>
            </a:r>
            <a:endParaRPr sz="1700" b="0" i="0" u="none" strike="noStrike" cap="none">
              <a:solidFill>
                <a:srgbClr val="000000"/>
              </a:solidFill>
              <a:latin typeface="Arial"/>
              <a:ea typeface="Arial"/>
              <a:cs typeface="Arial"/>
              <a:sym typeface="Arial"/>
            </a:endParaRPr>
          </a:p>
        </p:txBody>
      </p:sp>
      <p:cxnSp>
        <p:nvCxnSpPr>
          <p:cNvPr id="461" name="Google Shape;461;p22"/>
          <p:cNvCxnSpPr/>
          <p:nvPr/>
        </p:nvCxnSpPr>
        <p:spPr>
          <a:xfrm>
            <a:off x="4636056" y="1338368"/>
            <a:ext cx="24320" cy="4915142"/>
          </a:xfrm>
          <a:prstGeom prst="straightConnector1">
            <a:avLst/>
          </a:prstGeom>
          <a:noFill/>
          <a:ln w="9525" cap="flat" cmpd="sng">
            <a:solidFill>
              <a:srgbClr val="BFBFBF"/>
            </a:solidFill>
            <a:prstDash val="dash"/>
            <a:round/>
            <a:headEnd type="none" w="sm" len="sm"/>
            <a:tailEnd type="none" w="sm" len="sm"/>
          </a:ln>
        </p:spPr>
      </p:cxnSp>
      <p:sp>
        <p:nvSpPr>
          <p:cNvPr id="462" name="Google Shape;462;p22"/>
          <p:cNvSpPr/>
          <p:nvPr/>
        </p:nvSpPr>
        <p:spPr>
          <a:xfrm>
            <a:off x="967350" y="1299872"/>
            <a:ext cx="3210900" cy="549300"/>
          </a:xfrm>
          <a:prstGeom prst="roundRect">
            <a:avLst>
              <a:gd name="adj" fmla="val 16667"/>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sng" strike="noStrike" cap="none">
                <a:solidFill>
                  <a:srgbClr val="000000"/>
                </a:solidFill>
                <a:latin typeface="Times New Roman"/>
                <a:ea typeface="Times New Roman"/>
                <a:cs typeface="Times New Roman"/>
                <a:sym typeface="Times New Roman"/>
              </a:rPr>
              <a:t>COPIL</a:t>
            </a: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Times New Roman"/>
                <a:ea typeface="Times New Roman"/>
                <a:cs typeface="Times New Roman"/>
                <a:sym typeface="Times New Roman"/>
              </a:rPr>
              <a:t>Validation de la démarche </a:t>
            </a:r>
            <a:endParaRPr sz="1600" b="0" i="0" u="none" strike="noStrike" cap="none">
              <a:solidFill>
                <a:srgbClr val="000000"/>
              </a:solidFill>
              <a:latin typeface="Arial"/>
              <a:ea typeface="Arial"/>
              <a:cs typeface="Arial"/>
              <a:sym typeface="Arial"/>
            </a:endParaRPr>
          </a:p>
        </p:txBody>
      </p:sp>
      <p:sp>
        <p:nvSpPr>
          <p:cNvPr id="463" name="Google Shape;463;p22"/>
          <p:cNvSpPr/>
          <p:nvPr/>
        </p:nvSpPr>
        <p:spPr>
          <a:xfrm>
            <a:off x="943400" y="2068399"/>
            <a:ext cx="3226800" cy="1515600"/>
          </a:xfrm>
          <a:prstGeom prst="roundRect">
            <a:avLst>
              <a:gd name="adj" fmla="val 16667"/>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sng" strike="noStrike" cap="none">
                <a:solidFill>
                  <a:srgbClr val="000000"/>
                </a:solidFill>
                <a:latin typeface="Times New Roman"/>
                <a:ea typeface="Times New Roman"/>
                <a:cs typeface="Times New Roman"/>
                <a:sym typeface="Times New Roman"/>
              </a:rPr>
              <a:t>Expérimentation</a:t>
            </a: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Times New Roman"/>
                <a:ea typeface="Times New Roman"/>
                <a:cs typeface="Times New Roman"/>
                <a:sym typeface="Times New Roman"/>
              </a:rPr>
              <a:t>6 journées de séminaires avec les managers expérimentateurs</a:t>
            </a:r>
            <a:endParaRPr sz="1400" b="0" i="0" u="none" strike="noStrike" cap="none">
              <a:solidFill>
                <a:srgbClr val="000000"/>
              </a:solidFill>
              <a:latin typeface="Times New Roman"/>
              <a:ea typeface="Times New Roman"/>
              <a:cs typeface="Times New Roman"/>
              <a:sym typeface="Times New Roman"/>
            </a:endParaRPr>
          </a:p>
          <a:p>
            <a:pPr marL="285750" marR="0" lvl="0" indent="-285750" algn="just" rtl="0">
              <a:lnSpc>
                <a:spcPct val="100000"/>
              </a:lnSpc>
              <a:spcBef>
                <a:spcPts val="0"/>
              </a:spcBef>
              <a:spcAft>
                <a:spcPts val="0"/>
              </a:spcAft>
              <a:buClr>
                <a:srgbClr val="000000"/>
              </a:buClr>
              <a:buSzPts val="1400"/>
              <a:buFont typeface="Arial"/>
              <a:buChar char="•"/>
            </a:pPr>
            <a:r>
              <a:rPr lang="fr-FR" sz="1400" b="0" i="0" u="none" strike="noStrike" cap="none">
                <a:solidFill>
                  <a:srgbClr val="000000"/>
                </a:solidFill>
                <a:latin typeface="Times New Roman"/>
                <a:ea typeface="Times New Roman"/>
                <a:cs typeface="Times New Roman"/>
                <a:sym typeface="Times New Roman"/>
              </a:rPr>
              <a:t>sur les propres charges de travail</a:t>
            </a:r>
            <a:endParaRPr sz="16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Arial"/>
              <a:buChar char="•"/>
            </a:pPr>
            <a:r>
              <a:rPr lang="fr-FR" sz="1400" b="0" i="0" u="none" strike="noStrike" cap="none">
                <a:solidFill>
                  <a:srgbClr val="000000"/>
                </a:solidFill>
                <a:latin typeface="Times New Roman"/>
                <a:ea typeface="Times New Roman"/>
                <a:cs typeface="Times New Roman"/>
                <a:sym typeface="Times New Roman"/>
              </a:rPr>
              <a:t>sur la charge de leurs équipes</a:t>
            </a:r>
            <a:endParaRPr sz="1400" b="0" i="0" u="none" strike="noStrike" cap="none">
              <a:solidFill>
                <a:srgbClr val="000000"/>
              </a:solidFill>
              <a:latin typeface="Times New Roman"/>
              <a:ea typeface="Times New Roman"/>
              <a:cs typeface="Times New Roman"/>
              <a:sym typeface="Times New Roman"/>
            </a:endParaRPr>
          </a:p>
          <a:p>
            <a:pPr marL="285750" marR="0" lvl="0" indent="-285750" algn="just" rtl="0">
              <a:lnSpc>
                <a:spcPct val="100000"/>
              </a:lnSpc>
              <a:spcBef>
                <a:spcPts val="0"/>
              </a:spcBef>
              <a:spcAft>
                <a:spcPts val="0"/>
              </a:spcAft>
              <a:buClr>
                <a:srgbClr val="000000"/>
              </a:buClr>
              <a:buSzPts val="1400"/>
              <a:buFont typeface="Times New Roman"/>
              <a:buChar char="•"/>
            </a:pPr>
            <a:r>
              <a:rPr lang="fr-FR" sz="1400" b="0" i="0" u="none" strike="noStrike" cap="none">
                <a:solidFill>
                  <a:srgbClr val="000000"/>
                </a:solidFill>
                <a:latin typeface="Times New Roman"/>
                <a:ea typeface="Times New Roman"/>
                <a:cs typeface="Times New Roman"/>
                <a:sym typeface="Times New Roman"/>
              </a:rPr>
              <a:t>sur les modalités de déploiement des outils </a:t>
            </a:r>
            <a:endParaRPr sz="1400" b="0" i="0" u="none" strike="noStrike" cap="none">
              <a:solidFill>
                <a:srgbClr val="000000"/>
              </a:solidFill>
              <a:latin typeface="Times New Roman"/>
              <a:ea typeface="Times New Roman"/>
              <a:cs typeface="Times New Roman"/>
              <a:sym typeface="Times New Roman"/>
            </a:endParaRPr>
          </a:p>
        </p:txBody>
      </p:sp>
      <p:sp>
        <p:nvSpPr>
          <p:cNvPr id="464" name="Google Shape;464;p22"/>
          <p:cNvSpPr/>
          <p:nvPr/>
        </p:nvSpPr>
        <p:spPr>
          <a:xfrm>
            <a:off x="4970901" y="1317920"/>
            <a:ext cx="3284214" cy="1217364"/>
          </a:xfrm>
          <a:prstGeom prst="roundRect">
            <a:avLst>
              <a:gd name="adj" fmla="val 16667"/>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Times New Roman"/>
                <a:ea typeface="Times New Roman"/>
                <a:cs typeface="Times New Roman"/>
                <a:sym typeface="Times New Roman"/>
              </a:rPr>
              <a:t>Le groupe projet communique auprès des CODIRs des différents services et auprès des salariés (newsletter, articles salamandre)</a:t>
            </a:r>
            <a:endParaRPr sz="1400" b="0" i="0" u="none" strike="noStrike" cap="none">
              <a:solidFill>
                <a:srgbClr val="000000"/>
              </a:solidFill>
              <a:latin typeface="Times New Roman"/>
              <a:ea typeface="Times New Roman"/>
              <a:cs typeface="Times New Roman"/>
              <a:sym typeface="Times New Roman"/>
            </a:endParaRPr>
          </a:p>
        </p:txBody>
      </p:sp>
      <p:sp>
        <p:nvSpPr>
          <p:cNvPr id="465" name="Google Shape;465;p22"/>
          <p:cNvSpPr/>
          <p:nvPr/>
        </p:nvSpPr>
        <p:spPr>
          <a:xfrm>
            <a:off x="5091264" y="3834331"/>
            <a:ext cx="3251400" cy="904500"/>
          </a:xfrm>
          <a:prstGeom prst="roundRect">
            <a:avLst>
              <a:gd name="adj" fmla="val 16667"/>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fr-FR" sz="1500" b="1" i="0" u="sng" strike="noStrike" cap="none">
                <a:solidFill>
                  <a:srgbClr val="000000"/>
                </a:solidFill>
                <a:latin typeface="Times New Roman"/>
                <a:ea typeface="Times New Roman"/>
                <a:cs typeface="Times New Roman"/>
                <a:sym typeface="Times New Roman"/>
              </a:rPr>
              <a:t>Déploiement </a:t>
            </a:r>
            <a:endParaRPr sz="1500" b="1" i="0" u="sng" strike="noStrike" cap="none">
              <a:solidFill>
                <a:srgbClr val="000000"/>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500"/>
              <a:buFont typeface="Arial"/>
              <a:buNone/>
            </a:pPr>
            <a:r>
              <a:rPr lang="fr-FR" sz="1500" b="0" i="0" u="none" strike="noStrike" cap="none">
                <a:solidFill>
                  <a:srgbClr val="000000"/>
                </a:solidFill>
                <a:latin typeface="Times New Roman"/>
                <a:ea typeface="Times New Roman"/>
                <a:cs typeface="Times New Roman"/>
                <a:sym typeface="Times New Roman"/>
              </a:rPr>
              <a:t>Adaptation et mise en œuvre dans chaque service</a:t>
            </a:r>
            <a:endParaRPr sz="1700" b="0" i="0" u="none" strike="noStrike" cap="none">
              <a:solidFill>
                <a:srgbClr val="000000"/>
              </a:solidFill>
              <a:latin typeface="Arial"/>
              <a:ea typeface="Arial"/>
              <a:cs typeface="Arial"/>
              <a:sym typeface="Arial"/>
            </a:endParaRPr>
          </a:p>
        </p:txBody>
      </p:sp>
      <p:sp>
        <p:nvSpPr>
          <p:cNvPr id="466" name="Google Shape;466;p22"/>
          <p:cNvSpPr txBox="1"/>
          <p:nvPr/>
        </p:nvSpPr>
        <p:spPr>
          <a:xfrm>
            <a:off x="4682299" y="883502"/>
            <a:ext cx="3861418"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000000"/>
                </a:solidFill>
                <a:latin typeface="Times New Roman"/>
                <a:ea typeface="Times New Roman"/>
                <a:cs typeface="Times New Roman"/>
                <a:sym typeface="Times New Roman"/>
              </a:rPr>
              <a:t>Travail en interne</a:t>
            </a:r>
            <a:endParaRPr sz="1600" b="0" i="0" u="none" strike="noStrike" cap="none">
              <a:solidFill>
                <a:srgbClr val="000000"/>
              </a:solidFill>
              <a:latin typeface="Arial"/>
              <a:ea typeface="Arial"/>
              <a:cs typeface="Arial"/>
              <a:sym typeface="Arial"/>
            </a:endParaRPr>
          </a:p>
        </p:txBody>
      </p:sp>
      <p:sp>
        <p:nvSpPr>
          <p:cNvPr id="467" name="Google Shape;467;p22"/>
          <p:cNvSpPr txBox="1"/>
          <p:nvPr/>
        </p:nvSpPr>
        <p:spPr>
          <a:xfrm>
            <a:off x="905262" y="840602"/>
            <a:ext cx="3481710"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000000"/>
                </a:solidFill>
                <a:latin typeface="Times New Roman"/>
                <a:ea typeface="Times New Roman"/>
                <a:cs typeface="Times New Roman"/>
                <a:sym typeface="Times New Roman"/>
              </a:rPr>
              <a:t>Appui par l’Aract Centre-Val de Loire </a:t>
            </a:r>
            <a:endParaRPr sz="1600" b="0" i="0" u="none" strike="noStrike" cap="none">
              <a:solidFill>
                <a:srgbClr val="000000"/>
              </a:solidFill>
              <a:latin typeface="Arial"/>
              <a:ea typeface="Arial"/>
              <a:cs typeface="Arial"/>
              <a:sym typeface="Arial"/>
            </a:endParaRPr>
          </a:p>
        </p:txBody>
      </p:sp>
      <p:sp>
        <p:nvSpPr>
          <p:cNvPr id="468" name="Google Shape;468;p22"/>
          <p:cNvSpPr txBox="1">
            <a:spLocks noGrp="1"/>
          </p:cNvSpPr>
          <p:nvPr>
            <p:ph type="ctrTitle"/>
          </p:nvPr>
        </p:nvSpPr>
        <p:spPr>
          <a:xfrm>
            <a:off x="0" y="148650"/>
            <a:ext cx="8958300" cy="5493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3600"/>
              <a:buFont typeface="Arial"/>
              <a:buNone/>
            </a:pPr>
            <a:r>
              <a:rPr lang="fr-FR" sz="3200">
                <a:solidFill>
                  <a:srgbClr val="00509C"/>
                </a:solidFill>
                <a:latin typeface="Calibri"/>
                <a:ea typeface="Calibri"/>
                <a:cs typeface="Calibri"/>
                <a:sym typeface="Calibri"/>
              </a:rPr>
              <a:t>Une démarche par itération et apprentissage collectif </a:t>
            </a:r>
            <a:endParaRPr sz="3200"/>
          </a:p>
        </p:txBody>
      </p:sp>
      <p:sp>
        <p:nvSpPr>
          <p:cNvPr id="469" name="Google Shape;469;p22"/>
          <p:cNvSpPr txBox="1">
            <a:spLocks noGrp="1"/>
          </p:cNvSpPr>
          <p:nvPr>
            <p:ph type="sldNum" idx="4294967295"/>
          </p:nvPr>
        </p:nvSpPr>
        <p:spPr>
          <a:xfrm>
            <a:off x="8187289" y="6442397"/>
            <a:ext cx="630621" cy="35976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rgbClr val="000000"/>
                </a:solidFill>
                <a:latin typeface="Times New Roman"/>
                <a:ea typeface="Times New Roman"/>
                <a:cs typeface="Times New Roman"/>
                <a:sym typeface="Times New Roman"/>
              </a:rPr>
              <a:t>23</a:t>
            </a:fld>
            <a:endParaRPr sz="1200" b="0" i="0" u="none" strike="noStrike" cap="none">
              <a:solidFill>
                <a:srgbClr val="000000"/>
              </a:solidFill>
              <a:latin typeface="Times New Roman"/>
              <a:ea typeface="Times New Roman"/>
              <a:cs typeface="Times New Roman"/>
              <a:sym typeface="Times New Roman"/>
            </a:endParaRPr>
          </a:p>
        </p:txBody>
      </p:sp>
      <p:sp>
        <p:nvSpPr>
          <p:cNvPr id="470" name="Google Shape;470;p22"/>
          <p:cNvSpPr/>
          <p:nvPr/>
        </p:nvSpPr>
        <p:spPr>
          <a:xfrm>
            <a:off x="908457" y="3759065"/>
            <a:ext cx="3296700" cy="662700"/>
          </a:xfrm>
          <a:prstGeom prst="roundRect">
            <a:avLst>
              <a:gd name="adj" fmla="val 16667"/>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fr-FR" sz="1500" b="1" i="0" u="sng" strike="noStrike" cap="none">
                <a:solidFill>
                  <a:srgbClr val="000000"/>
                </a:solidFill>
                <a:latin typeface="Times New Roman"/>
                <a:ea typeface="Times New Roman"/>
                <a:cs typeface="Times New Roman"/>
                <a:sym typeface="Times New Roman"/>
              </a:rPr>
              <a:t>Création outils</a:t>
            </a:r>
            <a:endParaRPr sz="17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r>
              <a:rPr lang="fr-FR" sz="1500" b="0" i="0" u="none" strike="noStrike" cap="none">
                <a:solidFill>
                  <a:srgbClr val="000000"/>
                </a:solidFill>
                <a:latin typeface="Times New Roman"/>
                <a:ea typeface="Times New Roman"/>
                <a:cs typeface="Times New Roman"/>
                <a:sym typeface="Times New Roman"/>
              </a:rPr>
              <a:t>Grilles, guide méthodologique </a:t>
            </a:r>
            <a:endParaRPr sz="1700" b="0" i="0" u="none" strike="noStrike" cap="none">
              <a:solidFill>
                <a:srgbClr val="000000"/>
              </a:solidFill>
              <a:latin typeface="Arial"/>
              <a:ea typeface="Arial"/>
              <a:cs typeface="Arial"/>
              <a:sym typeface="Arial"/>
            </a:endParaRPr>
          </a:p>
        </p:txBody>
      </p:sp>
      <p:cxnSp>
        <p:nvCxnSpPr>
          <p:cNvPr id="471" name="Google Shape;471;p22"/>
          <p:cNvCxnSpPr>
            <a:stCxn id="462" idx="3"/>
            <a:endCxn id="464" idx="1"/>
          </p:cNvCxnSpPr>
          <p:nvPr/>
        </p:nvCxnSpPr>
        <p:spPr>
          <a:xfrm>
            <a:off x="4178250" y="1574522"/>
            <a:ext cx="792600" cy="352200"/>
          </a:xfrm>
          <a:prstGeom prst="straightConnector1">
            <a:avLst/>
          </a:prstGeom>
          <a:noFill/>
          <a:ln w="25400" cap="flat" cmpd="sng">
            <a:solidFill>
              <a:schemeClr val="accent4"/>
            </a:solidFill>
            <a:prstDash val="solid"/>
            <a:round/>
            <a:headEnd type="none" w="sm" len="sm"/>
            <a:tailEnd type="stealth" w="med" len="med"/>
          </a:ln>
          <a:effectLst>
            <a:outerShdw blurRad="40000" dist="20000" dir="5400000" rotWithShape="0">
              <a:srgbClr val="000000">
                <a:alpha val="36862"/>
              </a:srgbClr>
            </a:outerShdw>
          </a:effectLst>
        </p:spPr>
      </p:cxnSp>
      <p:cxnSp>
        <p:nvCxnSpPr>
          <p:cNvPr id="472" name="Google Shape;472;p22"/>
          <p:cNvCxnSpPr/>
          <p:nvPr/>
        </p:nvCxnSpPr>
        <p:spPr>
          <a:xfrm flipH="1">
            <a:off x="4166139" y="3227727"/>
            <a:ext cx="800700" cy="899700"/>
          </a:xfrm>
          <a:prstGeom prst="straightConnector1">
            <a:avLst/>
          </a:prstGeom>
          <a:noFill/>
          <a:ln w="25400" cap="flat" cmpd="sng">
            <a:solidFill>
              <a:schemeClr val="accent4"/>
            </a:solidFill>
            <a:prstDash val="solid"/>
            <a:round/>
            <a:headEnd type="none" w="sm" len="sm"/>
            <a:tailEnd type="stealth" w="med" len="med"/>
          </a:ln>
          <a:effectLst>
            <a:outerShdw blurRad="40000" dist="20000" dir="5400000" rotWithShape="0">
              <a:srgbClr val="000000">
                <a:alpha val="36862"/>
              </a:srgbClr>
            </a:outerShdw>
          </a:effectLst>
        </p:spPr>
      </p:cxnSp>
      <p:cxnSp>
        <p:nvCxnSpPr>
          <p:cNvPr id="473" name="Google Shape;473;p22"/>
          <p:cNvCxnSpPr>
            <a:stCxn id="460" idx="3"/>
            <a:endCxn id="465" idx="1"/>
          </p:cNvCxnSpPr>
          <p:nvPr/>
        </p:nvCxnSpPr>
        <p:spPr>
          <a:xfrm rot="10800000" flipH="1">
            <a:off x="4192182" y="4286470"/>
            <a:ext cx="899100" cy="504600"/>
          </a:xfrm>
          <a:prstGeom prst="straightConnector1">
            <a:avLst/>
          </a:prstGeom>
          <a:noFill/>
          <a:ln w="25400" cap="flat" cmpd="sng">
            <a:solidFill>
              <a:schemeClr val="accent4"/>
            </a:solidFill>
            <a:prstDash val="solid"/>
            <a:round/>
            <a:headEnd type="none" w="sm" len="sm"/>
            <a:tailEnd type="stealth" w="med" len="med"/>
          </a:ln>
          <a:effectLst>
            <a:outerShdw blurRad="40000" dist="20000" dir="5400000" rotWithShape="0">
              <a:srgbClr val="000000">
                <a:alpha val="36862"/>
              </a:srgbClr>
            </a:outerShdw>
          </a:effectLst>
        </p:spPr>
      </p:cxnSp>
      <p:cxnSp>
        <p:nvCxnSpPr>
          <p:cNvPr id="474" name="Google Shape;474;p22"/>
          <p:cNvCxnSpPr/>
          <p:nvPr/>
        </p:nvCxnSpPr>
        <p:spPr>
          <a:xfrm>
            <a:off x="4232388" y="3048089"/>
            <a:ext cx="676200" cy="12000"/>
          </a:xfrm>
          <a:prstGeom prst="straightConnector1">
            <a:avLst/>
          </a:prstGeom>
          <a:noFill/>
          <a:ln w="25400" cap="flat" cmpd="sng">
            <a:solidFill>
              <a:schemeClr val="accent4"/>
            </a:solidFill>
            <a:prstDash val="solid"/>
            <a:round/>
            <a:headEnd type="stealth" w="med" len="med"/>
            <a:tailEnd type="stealth" w="med" len="med"/>
          </a:ln>
          <a:effectLst>
            <a:outerShdw blurRad="40000" dist="20000" dir="5400000" rotWithShape="0">
              <a:srgbClr val="000000">
                <a:alpha val="36862"/>
              </a:srgbClr>
            </a:outerShdw>
          </a:effectLst>
        </p:spPr>
      </p:cxnSp>
      <p:cxnSp>
        <p:nvCxnSpPr>
          <p:cNvPr id="475" name="Google Shape;475;p22"/>
          <p:cNvCxnSpPr>
            <a:stCxn id="476" idx="1"/>
            <a:endCxn id="477" idx="3"/>
          </p:cNvCxnSpPr>
          <p:nvPr/>
        </p:nvCxnSpPr>
        <p:spPr>
          <a:xfrm flipH="1">
            <a:off x="4192613" y="5428461"/>
            <a:ext cx="794700" cy="549000"/>
          </a:xfrm>
          <a:prstGeom prst="straightConnector1">
            <a:avLst/>
          </a:prstGeom>
          <a:noFill/>
          <a:ln w="25400" cap="flat" cmpd="sng">
            <a:solidFill>
              <a:schemeClr val="accent4"/>
            </a:solidFill>
            <a:prstDash val="solid"/>
            <a:round/>
            <a:headEnd type="none" w="sm" len="sm"/>
            <a:tailEnd type="stealth" w="med" len="med"/>
          </a:ln>
          <a:effectLst>
            <a:outerShdw blurRad="40000" dist="20000" dir="5400000" rotWithShape="0">
              <a:srgbClr val="000000">
                <a:alpha val="36862"/>
              </a:srgbClr>
            </a:outerShdw>
          </a:effectLst>
        </p:spPr>
      </p:cxnSp>
      <p:sp>
        <p:nvSpPr>
          <p:cNvPr id="478" name="Google Shape;478;p22"/>
          <p:cNvSpPr/>
          <p:nvPr/>
        </p:nvSpPr>
        <p:spPr>
          <a:xfrm>
            <a:off x="4987313" y="2775250"/>
            <a:ext cx="3284100" cy="549300"/>
          </a:xfrm>
          <a:prstGeom prst="roundRect">
            <a:avLst>
              <a:gd name="adj" fmla="val 16667"/>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500"/>
              <a:buFont typeface="Arial"/>
              <a:buNone/>
            </a:pPr>
            <a:r>
              <a:rPr lang="fr-FR" sz="1500" b="0" i="0" u="none" strike="noStrike" cap="none">
                <a:solidFill>
                  <a:srgbClr val="000000"/>
                </a:solidFill>
                <a:latin typeface="Times New Roman"/>
                <a:ea typeface="Times New Roman"/>
                <a:cs typeface="Times New Roman"/>
                <a:sym typeface="Times New Roman"/>
              </a:rPr>
              <a:t>Travaux inter-session </a:t>
            </a:r>
            <a:endParaRPr sz="1700" b="0" i="0" u="none" strike="noStrike" cap="none">
              <a:solidFill>
                <a:srgbClr val="000000"/>
              </a:solidFill>
              <a:latin typeface="Arial"/>
              <a:ea typeface="Arial"/>
              <a:cs typeface="Arial"/>
              <a:sym typeface="Arial"/>
            </a:endParaRPr>
          </a:p>
        </p:txBody>
      </p:sp>
      <p:cxnSp>
        <p:nvCxnSpPr>
          <p:cNvPr id="479" name="Google Shape;479;p22"/>
          <p:cNvCxnSpPr/>
          <p:nvPr/>
        </p:nvCxnSpPr>
        <p:spPr>
          <a:xfrm flipH="1">
            <a:off x="3672013" y="3482774"/>
            <a:ext cx="900" cy="375000"/>
          </a:xfrm>
          <a:prstGeom prst="straightConnector1">
            <a:avLst/>
          </a:prstGeom>
          <a:noFill/>
          <a:ln w="25400" cap="flat" cmpd="sng">
            <a:solidFill>
              <a:schemeClr val="accent4"/>
            </a:solidFill>
            <a:prstDash val="solid"/>
            <a:round/>
            <a:headEnd type="none" w="sm" len="sm"/>
            <a:tailEnd type="stealth" w="med" len="med"/>
          </a:ln>
          <a:effectLst>
            <a:outerShdw blurRad="40000" dist="20000" dir="5400000" rotWithShape="0">
              <a:srgbClr val="000000">
                <a:alpha val="36862"/>
              </a:srgbClr>
            </a:outerShdw>
          </a:effectLst>
        </p:spPr>
      </p:cxnSp>
      <p:cxnSp>
        <p:nvCxnSpPr>
          <p:cNvPr id="480" name="Google Shape;480;p22"/>
          <p:cNvCxnSpPr/>
          <p:nvPr/>
        </p:nvCxnSpPr>
        <p:spPr>
          <a:xfrm>
            <a:off x="3662563" y="4290357"/>
            <a:ext cx="19800" cy="378900"/>
          </a:xfrm>
          <a:prstGeom prst="straightConnector1">
            <a:avLst/>
          </a:prstGeom>
          <a:noFill/>
          <a:ln w="25400" cap="flat" cmpd="sng">
            <a:solidFill>
              <a:schemeClr val="accent4"/>
            </a:solidFill>
            <a:prstDash val="solid"/>
            <a:round/>
            <a:headEnd type="none" w="sm" len="sm"/>
            <a:tailEnd type="stealth" w="med" len="med"/>
          </a:ln>
          <a:effectLst>
            <a:outerShdw blurRad="40000" dist="20000" dir="5400000" rotWithShape="0">
              <a:srgbClr val="000000">
                <a:alpha val="36862"/>
              </a:srgbClr>
            </a:outerShdw>
          </a:effectLst>
        </p:spPr>
      </p:cxnSp>
      <p:sp>
        <p:nvSpPr>
          <p:cNvPr id="477" name="Google Shape;477;p22"/>
          <p:cNvSpPr/>
          <p:nvPr/>
        </p:nvSpPr>
        <p:spPr>
          <a:xfrm>
            <a:off x="895775" y="5609651"/>
            <a:ext cx="3296700" cy="735600"/>
          </a:xfrm>
          <a:prstGeom prst="roundRect">
            <a:avLst>
              <a:gd name="adj" fmla="val 16667"/>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sng" strike="noStrike" cap="none">
                <a:solidFill>
                  <a:srgbClr val="000000"/>
                </a:solidFill>
                <a:latin typeface="Times New Roman"/>
                <a:ea typeface="Times New Roman"/>
                <a:cs typeface="Times New Roman"/>
                <a:sym typeface="Times New Roman"/>
              </a:rPr>
              <a:t>COPIL</a:t>
            </a:r>
            <a:endParaRPr sz="1400" b="1" i="0" u="sng"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Times New Roman"/>
                <a:ea typeface="Times New Roman"/>
                <a:cs typeface="Times New Roman"/>
                <a:sym typeface="Times New Roman"/>
              </a:rPr>
              <a:t>Validation des actions de régulation proposées</a:t>
            </a:r>
            <a:endParaRPr sz="1400" b="0" i="0" u="none" strike="noStrike" cap="none">
              <a:solidFill>
                <a:srgbClr val="000000"/>
              </a:solidFill>
              <a:latin typeface="Times New Roman"/>
              <a:ea typeface="Times New Roman"/>
              <a:cs typeface="Times New Roman"/>
              <a:sym typeface="Times New Roman"/>
            </a:endParaRPr>
          </a:p>
        </p:txBody>
      </p:sp>
      <p:sp>
        <p:nvSpPr>
          <p:cNvPr id="476" name="Google Shape;476;p22"/>
          <p:cNvSpPr/>
          <p:nvPr/>
        </p:nvSpPr>
        <p:spPr>
          <a:xfrm>
            <a:off x="4987313" y="5060661"/>
            <a:ext cx="3251400" cy="735600"/>
          </a:xfrm>
          <a:prstGeom prst="roundRect">
            <a:avLst>
              <a:gd name="adj" fmla="val 16667"/>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500"/>
              <a:buFont typeface="Arial"/>
              <a:buNone/>
            </a:pPr>
            <a:r>
              <a:rPr lang="fr-FR" sz="1500" b="0" i="0" u="none" strike="noStrike" cap="none">
                <a:solidFill>
                  <a:srgbClr val="000000"/>
                </a:solidFill>
                <a:latin typeface="Times New Roman"/>
                <a:ea typeface="Times New Roman"/>
                <a:cs typeface="Times New Roman"/>
                <a:sym typeface="Times New Roman"/>
              </a:rPr>
              <a:t>Constats et propositions de régulation collectives ou individuelles de chaque service/direction</a:t>
            </a:r>
            <a:endParaRPr sz="1500" b="0" i="0" u="none" strike="noStrike" cap="none">
              <a:solidFill>
                <a:srgbClr val="000000"/>
              </a:solidFill>
              <a:latin typeface="Arial"/>
              <a:ea typeface="Arial"/>
              <a:cs typeface="Arial"/>
              <a:sym typeface="Arial"/>
            </a:endParaRPr>
          </a:p>
        </p:txBody>
      </p:sp>
      <p:cxnSp>
        <p:nvCxnSpPr>
          <p:cNvPr id="481" name="Google Shape;481;p22"/>
          <p:cNvCxnSpPr/>
          <p:nvPr/>
        </p:nvCxnSpPr>
        <p:spPr>
          <a:xfrm>
            <a:off x="7443800" y="4672025"/>
            <a:ext cx="14400" cy="414300"/>
          </a:xfrm>
          <a:prstGeom prst="straightConnector1">
            <a:avLst/>
          </a:prstGeom>
          <a:noFill/>
          <a:ln w="25400" cap="flat" cmpd="sng">
            <a:solidFill>
              <a:schemeClr val="accent4"/>
            </a:solidFill>
            <a:prstDash val="solid"/>
            <a:round/>
            <a:headEnd type="none" w="sm" len="sm"/>
            <a:tailEnd type="stealth" w="med" len="med"/>
          </a:ln>
          <a:effectLst>
            <a:outerShdw blurRad="40000" dist="20000" dir="5400000" rotWithShape="0">
              <a:srgbClr val="000000">
                <a:alpha val="37254"/>
              </a:srgbClr>
            </a:outerShdw>
          </a:effectLst>
        </p:spPr>
      </p:cxnSp>
      <p:sp>
        <p:nvSpPr>
          <p:cNvPr id="482" name="Google Shape;482;p22"/>
          <p:cNvSpPr/>
          <p:nvPr/>
        </p:nvSpPr>
        <p:spPr>
          <a:xfrm>
            <a:off x="4970975" y="6065825"/>
            <a:ext cx="3284100" cy="735600"/>
          </a:xfrm>
          <a:prstGeom prst="roundRect">
            <a:avLst>
              <a:gd name="adj" fmla="val 16667"/>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500"/>
              <a:buFont typeface="Arial"/>
              <a:buNone/>
            </a:pPr>
            <a:r>
              <a:rPr lang="fr-FR" sz="1500" b="0" i="0" u="none" strike="noStrike" cap="none">
                <a:solidFill>
                  <a:srgbClr val="000000"/>
                </a:solidFill>
                <a:latin typeface="Times New Roman"/>
                <a:ea typeface="Times New Roman"/>
                <a:cs typeface="Times New Roman"/>
                <a:sym typeface="Times New Roman"/>
              </a:rPr>
              <a:t>Mise en œuvre des actions de régulation </a:t>
            </a:r>
            <a:endParaRPr sz="1500" b="0" i="0" u="none" strike="noStrike" cap="none">
              <a:solidFill>
                <a:srgbClr val="000000"/>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500"/>
              <a:buFont typeface="Arial"/>
              <a:buNone/>
            </a:pPr>
            <a:r>
              <a:rPr lang="fr-FR" sz="1500" b="0" i="0" u="none" strike="noStrike" cap="none">
                <a:solidFill>
                  <a:srgbClr val="000000"/>
                </a:solidFill>
                <a:latin typeface="Times New Roman"/>
                <a:ea typeface="Times New Roman"/>
                <a:cs typeface="Times New Roman"/>
                <a:sym typeface="Times New Roman"/>
              </a:rPr>
              <a:t>Pérennisation de la démarche </a:t>
            </a:r>
            <a:endParaRPr sz="1500" b="0" i="0" u="none" strike="noStrike" cap="none">
              <a:solidFill>
                <a:srgbClr val="000000"/>
              </a:solidFill>
              <a:latin typeface="Times New Roman"/>
              <a:ea typeface="Times New Roman"/>
              <a:cs typeface="Times New Roman"/>
              <a:sym typeface="Times New Roman"/>
            </a:endParaRPr>
          </a:p>
        </p:txBody>
      </p:sp>
      <p:cxnSp>
        <p:nvCxnSpPr>
          <p:cNvPr id="483" name="Google Shape;483;p22"/>
          <p:cNvCxnSpPr/>
          <p:nvPr/>
        </p:nvCxnSpPr>
        <p:spPr>
          <a:xfrm>
            <a:off x="4170200" y="6142222"/>
            <a:ext cx="792600" cy="352200"/>
          </a:xfrm>
          <a:prstGeom prst="straightConnector1">
            <a:avLst/>
          </a:prstGeom>
          <a:noFill/>
          <a:ln w="25400" cap="flat" cmpd="sng">
            <a:solidFill>
              <a:schemeClr val="accent4"/>
            </a:solidFill>
            <a:prstDash val="solid"/>
            <a:round/>
            <a:headEnd type="none" w="sm" len="sm"/>
            <a:tailEnd type="stealth" w="med" len="med"/>
          </a:ln>
          <a:effectLst>
            <a:outerShdw blurRad="40000" dist="20000" dir="5400000" rotWithShape="0">
              <a:srgbClr val="000000">
                <a:alpha val="37254"/>
              </a:srgbClr>
            </a:outerShdw>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62"/>
                                        </p:tgtEl>
                                        <p:attrNameLst>
                                          <p:attrName>style.visibility</p:attrName>
                                        </p:attrNameLst>
                                      </p:cBhvr>
                                      <p:to>
                                        <p:strVal val="visible"/>
                                      </p:to>
                                    </p:set>
                                    <p:animEffect transition="in" filter="fade">
                                      <p:cBhvr>
                                        <p:cTn id="15" dur="500"/>
                                        <p:tgtEl>
                                          <p:spTgt spid="46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
                                        </p:tgtEl>
                                        <p:attrNameLst>
                                          <p:attrName>style.visibility</p:attrName>
                                        </p:attrNameLst>
                                      </p:cBhvr>
                                      <p:to>
                                        <p:strVal val="visible"/>
                                      </p:to>
                                    </p:set>
                                    <p:animEffect transition="in" filter="fade">
                                      <p:cBhvr>
                                        <p:cTn id="20" dur="500"/>
                                        <p:tgtEl>
                                          <p:spTgt spid="471"/>
                                        </p:tgtEl>
                                      </p:cBhvr>
                                    </p:animEffect>
                                  </p:childTnLst>
                                </p:cTn>
                              </p:par>
                              <p:par>
                                <p:cTn id="21" presetID="10" presetClass="entr" presetSubtype="0" fill="hold" nodeType="withEffect">
                                  <p:stCondLst>
                                    <p:cond delay="0"/>
                                  </p:stCondLst>
                                  <p:childTnLst>
                                    <p:set>
                                      <p:cBhvr>
                                        <p:cTn id="22" dur="1" fill="hold">
                                          <p:stCondLst>
                                            <p:cond delay="0"/>
                                          </p:stCondLst>
                                        </p:cTn>
                                        <p:tgtEl>
                                          <p:spTgt spid="464"/>
                                        </p:tgtEl>
                                        <p:attrNameLst>
                                          <p:attrName>style.visibility</p:attrName>
                                        </p:attrNameLst>
                                      </p:cBhvr>
                                      <p:to>
                                        <p:strVal val="visible"/>
                                      </p:to>
                                    </p:set>
                                    <p:animEffect transition="in" filter="fade">
                                      <p:cBhvr>
                                        <p:cTn id="23" dur="500"/>
                                        <p:tgtEl>
                                          <p:spTgt spid="46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63"/>
                                        </p:tgtEl>
                                        <p:attrNameLst>
                                          <p:attrName>style.visibility</p:attrName>
                                        </p:attrNameLst>
                                      </p:cBhvr>
                                      <p:to>
                                        <p:strVal val="visible"/>
                                      </p:to>
                                    </p:set>
                                    <p:animEffect transition="in" filter="fade">
                                      <p:cBhvr>
                                        <p:cTn id="28" dur="500"/>
                                        <p:tgtEl>
                                          <p:spTgt spid="463"/>
                                        </p:tgtEl>
                                      </p:cBhvr>
                                    </p:animEffect>
                                  </p:childTnLst>
                                </p:cTn>
                              </p:par>
                              <p:par>
                                <p:cTn id="29" presetID="10" presetClass="entr" presetSubtype="0" fill="hold" nodeType="withEffect">
                                  <p:stCondLst>
                                    <p:cond delay="0"/>
                                  </p:stCondLst>
                                  <p:childTnLst>
                                    <p:set>
                                      <p:cBhvr>
                                        <p:cTn id="30" dur="1" fill="hold">
                                          <p:stCondLst>
                                            <p:cond delay="0"/>
                                          </p:stCondLst>
                                        </p:cTn>
                                        <p:tgtEl>
                                          <p:spTgt spid="472"/>
                                        </p:tgtEl>
                                        <p:attrNameLst>
                                          <p:attrName>style.visibility</p:attrName>
                                        </p:attrNameLst>
                                      </p:cBhvr>
                                      <p:to>
                                        <p:strVal val="visible"/>
                                      </p:to>
                                    </p:set>
                                    <p:animEffect transition="in" filter="fade">
                                      <p:cBhvr>
                                        <p:cTn id="31" dur="500"/>
                                        <p:tgtEl>
                                          <p:spTgt spid="472"/>
                                        </p:tgtEl>
                                      </p:cBhvr>
                                    </p:animEffect>
                                  </p:childTnLst>
                                </p:cTn>
                              </p:par>
                              <p:par>
                                <p:cTn id="32" presetID="10" presetClass="entr" presetSubtype="0" fill="hold" nodeType="withEffect">
                                  <p:stCondLst>
                                    <p:cond delay="0"/>
                                  </p:stCondLst>
                                  <p:childTnLst>
                                    <p:set>
                                      <p:cBhvr>
                                        <p:cTn id="33" dur="1" fill="hold">
                                          <p:stCondLst>
                                            <p:cond delay="0"/>
                                          </p:stCondLst>
                                        </p:cTn>
                                        <p:tgtEl>
                                          <p:spTgt spid="474"/>
                                        </p:tgtEl>
                                        <p:attrNameLst>
                                          <p:attrName>style.visibility</p:attrName>
                                        </p:attrNameLst>
                                      </p:cBhvr>
                                      <p:to>
                                        <p:strVal val="visible"/>
                                      </p:to>
                                    </p:set>
                                    <p:animEffect transition="in" filter="fade">
                                      <p:cBhvr>
                                        <p:cTn id="34" dur="500"/>
                                        <p:tgtEl>
                                          <p:spTgt spid="47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70"/>
                                        </p:tgtEl>
                                        <p:attrNameLst>
                                          <p:attrName>style.visibility</p:attrName>
                                        </p:attrNameLst>
                                      </p:cBhvr>
                                      <p:to>
                                        <p:strVal val="visible"/>
                                      </p:to>
                                    </p:set>
                                    <p:animEffect transition="in" filter="fade">
                                      <p:cBhvr>
                                        <p:cTn id="39" dur="500"/>
                                        <p:tgtEl>
                                          <p:spTgt spid="470"/>
                                        </p:tgtEl>
                                      </p:cBhvr>
                                    </p:animEffect>
                                  </p:childTnLst>
                                </p:cTn>
                              </p:par>
                              <p:par>
                                <p:cTn id="40" presetID="10" presetClass="entr" presetSubtype="0" fill="hold" nodeType="withEffect">
                                  <p:stCondLst>
                                    <p:cond delay="0"/>
                                  </p:stCondLst>
                                  <p:childTnLst>
                                    <p:set>
                                      <p:cBhvr>
                                        <p:cTn id="41" dur="1" fill="hold">
                                          <p:stCondLst>
                                            <p:cond delay="0"/>
                                          </p:stCondLst>
                                        </p:cTn>
                                        <p:tgtEl>
                                          <p:spTgt spid="474"/>
                                        </p:tgtEl>
                                        <p:attrNameLst>
                                          <p:attrName>style.visibility</p:attrName>
                                        </p:attrNameLst>
                                      </p:cBhvr>
                                      <p:to>
                                        <p:strVal val="visible"/>
                                      </p:to>
                                    </p:set>
                                    <p:animEffect transition="in" filter="fade">
                                      <p:cBhvr>
                                        <p:cTn id="42" dur="500"/>
                                        <p:tgtEl>
                                          <p:spTgt spid="47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73"/>
                                        </p:tgtEl>
                                        <p:attrNameLst>
                                          <p:attrName>style.visibility</p:attrName>
                                        </p:attrNameLst>
                                      </p:cBhvr>
                                      <p:to>
                                        <p:strVal val="visible"/>
                                      </p:to>
                                    </p:set>
                                    <p:animEffect transition="in" filter="fade">
                                      <p:cBhvr>
                                        <p:cTn id="47" dur="500"/>
                                        <p:tgtEl>
                                          <p:spTgt spid="473"/>
                                        </p:tgtEl>
                                      </p:cBhvr>
                                    </p:animEffect>
                                  </p:childTnLst>
                                </p:cTn>
                              </p:par>
                              <p:par>
                                <p:cTn id="48" presetID="10" presetClass="entr" presetSubtype="0" fill="hold" nodeType="withEffect">
                                  <p:stCondLst>
                                    <p:cond delay="0"/>
                                  </p:stCondLst>
                                  <p:childTnLst>
                                    <p:set>
                                      <p:cBhvr>
                                        <p:cTn id="49" dur="1" fill="hold">
                                          <p:stCondLst>
                                            <p:cond delay="0"/>
                                          </p:stCondLst>
                                        </p:cTn>
                                        <p:tgtEl>
                                          <p:spTgt spid="465"/>
                                        </p:tgtEl>
                                        <p:attrNameLst>
                                          <p:attrName>style.visibility</p:attrName>
                                        </p:attrNameLst>
                                      </p:cBhvr>
                                      <p:to>
                                        <p:strVal val="visible"/>
                                      </p:to>
                                    </p:set>
                                    <p:animEffect transition="in" filter="fade">
                                      <p:cBhvr>
                                        <p:cTn id="50" dur="500"/>
                                        <p:tgtEl>
                                          <p:spTgt spid="46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75"/>
                                        </p:tgtEl>
                                        <p:attrNameLst>
                                          <p:attrName>style.visibility</p:attrName>
                                        </p:attrNameLst>
                                      </p:cBhvr>
                                      <p:to>
                                        <p:strVal val="visible"/>
                                      </p:to>
                                    </p:set>
                                    <p:animEffect transition="in" filter="fade">
                                      <p:cBhvr>
                                        <p:cTn id="55" dur="500"/>
                                        <p:tgtEl>
                                          <p:spTgt spid="475"/>
                                        </p:tgtEl>
                                      </p:cBhvr>
                                    </p:animEffect>
                                  </p:childTnLst>
                                </p:cTn>
                              </p:par>
                              <p:par>
                                <p:cTn id="56" presetID="10" presetClass="entr" presetSubtype="0" fill="hold" nodeType="withEffect">
                                  <p:stCondLst>
                                    <p:cond delay="0"/>
                                  </p:stCondLst>
                                  <p:childTnLst>
                                    <p:set>
                                      <p:cBhvr>
                                        <p:cTn id="57" dur="1" fill="hold">
                                          <p:stCondLst>
                                            <p:cond delay="0"/>
                                          </p:stCondLst>
                                        </p:cTn>
                                        <p:tgtEl>
                                          <p:spTgt spid="478"/>
                                        </p:tgtEl>
                                        <p:attrNameLst>
                                          <p:attrName>style.visibility</p:attrName>
                                        </p:attrNameLst>
                                      </p:cBhvr>
                                      <p:to>
                                        <p:strVal val="visible"/>
                                      </p:to>
                                    </p:set>
                                    <p:animEffect transition="in" filter="fade">
                                      <p:cBhvr>
                                        <p:cTn id="58" dur="500"/>
                                        <p:tgtEl>
                                          <p:spTgt spid="478"/>
                                        </p:tgtEl>
                                      </p:cBhvr>
                                    </p:animEffect>
                                  </p:childTnLst>
                                </p:cTn>
                              </p:par>
                              <p:par>
                                <p:cTn id="59" presetID="10" presetClass="entr" presetSubtype="0" fill="hold" nodeType="withEffect">
                                  <p:stCondLst>
                                    <p:cond delay="0"/>
                                  </p:stCondLst>
                                  <p:childTnLst>
                                    <p:set>
                                      <p:cBhvr>
                                        <p:cTn id="60" dur="1" fill="hold">
                                          <p:stCondLst>
                                            <p:cond delay="0"/>
                                          </p:stCondLst>
                                        </p:cTn>
                                        <p:tgtEl>
                                          <p:spTgt spid="479"/>
                                        </p:tgtEl>
                                        <p:attrNameLst>
                                          <p:attrName>style.visibility</p:attrName>
                                        </p:attrNameLst>
                                      </p:cBhvr>
                                      <p:to>
                                        <p:strVal val="visible"/>
                                      </p:to>
                                    </p:set>
                                    <p:animEffect transition="in" filter="fade">
                                      <p:cBhvr>
                                        <p:cTn id="61" dur="500"/>
                                        <p:tgtEl>
                                          <p:spTgt spid="479"/>
                                        </p:tgtEl>
                                      </p:cBhvr>
                                    </p:animEffect>
                                  </p:childTnLst>
                                </p:cTn>
                              </p:par>
                              <p:par>
                                <p:cTn id="62" presetID="10" presetClass="entr" presetSubtype="0" fill="hold" nodeType="withEffect">
                                  <p:stCondLst>
                                    <p:cond delay="0"/>
                                  </p:stCondLst>
                                  <p:childTnLst>
                                    <p:set>
                                      <p:cBhvr>
                                        <p:cTn id="63" dur="1" fill="hold">
                                          <p:stCondLst>
                                            <p:cond delay="0"/>
                                          </p:stCondLst>
                                        </p:cTn>
                                        <p:tgtEl>
                                          <p:spTgt spid="479"/>
                                        </p:tgtEl>
                                        <p:attrNameLst>
                                          <p:attrName>style.visibility</p:attrName>
                                        </p:attrNameLst>
                                      </p:cBhvr>
                                      <p:to>
                                        <p:strVal val="visible"/>
                                      </p:to>
                                    </p:set>
                                    <p:animEffect transition="in" filter="fade">
                                      <p:cBhvr>
                                        <p:cTn id="64" dur="500"/>
                                        <p:tgtEl>
                                          <p:spTgt spid="479"/>
                                        </p:tgtEl>
                                      </p:cBhvr>
                                    </p:animEffect>
                                  </p:childTnLst>
                                </p:cTn>
                              </p:par>
                              <p:par>
                                <p:cTn id="65" presetID="10" presetClass="entr" presetSubtype="0" fill="hold" nodeType="withEffect">
                                  <p:stCondLst>
                                    <p:cond delay="0"/>
                                  </p:stCondLst>
                                  <p:childTnLst>
                                    <p:set>
                                      <p:cBhvr>
                                        <p:cTn id="66" dur="1" fill="hold">
                                          <p:stCondLst>
                                            <p:cond delay="0"/>
                                          </p:stCondLst>
                                        </p:cTn>
                                        <p:tgtEl>
                                          <p:spTgt spid="480"/>
                                        </p:tgtEl>
                                        <p:attrNameLst>
                                          <p:attrName>style.visibility</p:attrName>
                                        </p:attrNameLst>
                                      </p:cBhvr>
                                      <p:to>
                                        <p:strVal val="visible"/>
                                      </p:to>
                                    </p:set>
                                    <p:animEffect transition="in" filter="fade">
                                      <p:cBhvr>
                                        <p:cTn id="67" dur="500"/>
                                        <p:tgtEl>
                                          <p:spTgt spid="480"/>
                                        </p:tgtEl>
                                      </p:cBhvr>
                                    </p:animEffect>
                                  </p:childTnLst>
                                </p:cTn>
                              </p:par>
                              <p:par>
                                <p:cTn id="68" presetID="10" presetClass="entr" presetSubtype="0" fill="hold" nodeType="withEffect">
                                  <p:stCondLst>
                                    <p:cond delay="0"/>
                                  </p:stCondLst>
                                  <p:childTnLst>
                                    <p:set>
                                      <p:cBhvr>
                                        <p:cTn id="69" dur="1" fill="hold">
                                          <p:stCondLst>
                                            <p:cond delay="0"/>
                                          </p:stCondLst>
                                        </p:cTn>
                                        <p:tgtEl>
                                          <p:spTgt spid="480"/>
                                        </p:tgtEl>
                                        <p:attrNameLst>
                                          <p:attrName>style.visibility</p:attrName>
                                        </p:attrNameLst>
                                      </p:cBhvr>
                                      <p:to>
                                        <p:strVal val="visible"/>
                                      </p:to>
                                    </p:set>
                                    <p:animEffect transition="in" filter="fade">
                                      <p:cBhvr>
                                        <p:cTn id="70" dur="500"/>
                                        <p:tgtEl>
                                          <p:spTgt spid="480"/>
                                        </p:tgtEl>
                                      </p:cBhvr>
                                    </p:animEffect>
                                  </p:childTnLst>
                                </p:cTn>
                              </p:par>
                              <p:par>
                                <p:cTn id="71" presetID="10" presetClass="entr" presetSubtype="0" fill="hold" nodeType="withEffect">
                                  <p:stCondLst>
                                    <p:cond delay="0"/>
                                  </p:stCondLst>
                                  <p:childTnLst>
                                    <p:set>
                                      <p:cBhvr>
                                        <p:cTn id="72" dur="1" fill="hold">
                                          <p:stCondLst>
                                            <p:cond delay="0"/>
                                          </p:stCondLst>
                                        </p:cTn>
                                        <p:tgtEl>
                                          <p:spTgt spid="460"/>
                                        </p:tgtEl>
                                        <p:attrNameLst>
                                          <p:attrName>style.visibility</p:attrName>
                                        </p:attrNameLst>
                                      </p:cBhvr>
                                      <p:to>
                                        <p:strVal val="visible"/>
                                      </p:to>
                                    </p:set>
                                    <p:animEffect transition="in" filter="fade">
                                      <p:cBhvr>
                                        <p:cTn id="73" dur="500"/>
                                        <p:tgtEl>
                                          <p:spTgt spid="460"/>
                                        </p:tgtEl>
                                      </p:cBhvr>
                                    </p:animEffect>
                                  </p:childTnLst>
                                </p:cTn>
                              </p:par>
                              <p:par>
                                <p:cTn id="74" presetID="10" presetClass="entr" presetSubtype="0" fill="hold" nodeType="withEffect">
                                  <p:stCondLst>
                                    <p:cond delay="0"/>
                                  </p:stCondLst>
                                  <p:childTnLst>
                                    <p:set>
                                      <p:cBhvr>
                                        <p:cTn id="75" dur="1" fill="hold">
                                          <p:stCondLst>
                                            <p:cond delay="0"/>
                                          </p:stCondLst>
                                        </p:cTn>
                                        <p:tgtEl>
                                          <p:spTgt spid="477"/>
                                        </p:tgtEl>
                                        <p:attrNameLst>
                                          <p:attrName>style.visibility</p:attrName>
                                        </p:attrNameLst>
                                      </p:cBhvr>
                                      <p:to>
                                        <p:strVal val="visible"/>
                                      </p:to>
                                    </p:set>
                                    <p:animEffect transition="in" filter="fade">
                                      <p:cBhvr>
                                        <p:cTn id="76" dur="500"/>
                                        <p:tgtEl>
                                          <p:spTgt spid="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pic>
        <p:nvPicPr>
          <p:cNvPr id="488" name="Google Shape;488;p23" descr="https://www.departement41.fr/fileadmin/_processed_/b/f/csm_logo_loir-et-cher_quadri_72px_e453875068.png"/>
          <p:cNvPicPr preferRelativeResize="0"/>
          <p:nvPr/>
        </p:nvPicPr>
        <p:blipFill rotWithShape="1">
          <a:blip r:embed="rId3">
            <a:alphaModFix/>
          </a:blip>
          <a:srcRect/>
          <a:stretch/>
        </p:blipFill>
        <p:spPr>
          <a:xfrm>
            <a:off x="6732240" y="5638800"/>
            <a:ext cx="720080" cy="886544"/>
          </a:xfrm>
          <a:prstGeom prst="rect">
            <a:avLst/>
          </a:prstGeom>
          <a:noFill/>
          <a:ln>
            <a:noFill/>
          </a:ln>
        </p:spPr>
      </p:pic>
      <p:sp>
        <p:nvSpPr>
          <p:cNvPr id="489" name="Google Shape;489;p23"/>
          <p:cNvSpPr txBox="1">
            <a:spLocks noGrp="1"/>
          </p:cNvSpPr>
          <p:nvPr>
            <p:ph type="title"/>
          </p:nvPr>
        </p:nvSpPr>
        <p:spPr>
          <a:xfrm>
            <a:off x="557445" y="317890"/>
            <a:ext cx="7270500" cy="692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fr-FR"/>
              <a:t>Calendrier : effets du confinement et d’une nécessaire acculturation à la démarche </a:t>
            </a:r>
            <a:endParaRPr/>
          </a:p>
        </p:txBody>
      </p:sp>
      <p:grpSp>
        <p:nvGrpSpPr>
          <p:cNvPr id="490" name="Google Shape;490;p23"/>
          <p:cNvGrpSpPr/>
          <p:nvPr/>
        </p:nvGrpSpPr>
        <p:grpSpPr>
          <a:xfrm>
            <a:off x="251520" y="2189256"/>
            <a:ext cx="8826567" cy="1299066"/>
            <a:chOff x="264" y="1735574"/>
            <a:chExt cx="8395521" cy="658298"/>
          </a:xfrm>
        </p:grpSpPr>
        <p:sp>
          <p:nvSpPr>
            <p:cNvPr id="491" name="Google Shape;491;p23"/>
            <p:cNvSpPr/>
            <p:nvPr/>
          </p:nvSpPr>
          <p:spPr>
            <a:xfrm>
              <a:off x="264" y="1751549"/>
              <a:ext cx="1335352" cy="611700"/>
            </a:xfrm>
            <a:prstGeom prst="homePlate">
              <a:avLst>
                <a:gd name="adj" fmla="val 50000"/>
              </a:avLst>
            </a:prstGeom>
            <a:solidFill>
              <a:srgbClr val="04377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492" name="Google Shape;492;p23"/>
            <p:cNvSpPr txBox="1"/>
            <p:nvPr/>
          </p:nvSpPr>
          <p:spPr>
            <a:xfrm>
              <a:off x="264" y="1751549"/>
              <a:ext cx="1093983" cy="611700"/>
            </a:xfrm>
            <a:prstGeom prst="rect">
              <a:avLst/>
            </a:prstGeom>
            <a:noFill/>
            <a:ln>
              <a:noFill/>
            </a:ln>
          </p:spPr>
          <p:txBody>
            <a:bodyPr spcFirstLastPara="1" wrap="square" lIns="64000" tIns="32000" rIns="16000" bIns="32000" anchor="ctr" anchorCtr="0">
              <a:noAutofit/>
            </a:bodyPr>
            <a:lstStyle/>
            <a:p>
              <a:pPr marL="0" marR="0" lvl="0" indent="0" algn="ctr" rtl="0">
                <a:lnSpc>
                  <a:spcPct val="90000"/>
                </a:lnSpc>
                <a:spcBef>
                  <a:spcPts val="0"/>
                </a:spcBef>
                <a:spcAft>
                  <a:spcPts val="0"/>
                </a:spcAft>
                <a:buClr>
                  <a:srgbClr val="FFFFFF"/>
                </a:buClr>
                <a:buSzPts val="1200"/>
                <a:buFont typeface="Times New Roman"/>
                <a:buNone/>
              </a:pPr>
              <a:r>
                <a:rPr lang="fr-FR" sz="1600" b="0" i="0" u="none" strike="noStrike" cap="none">
                  <a:solidFill>
                    <a:srgbClr val="FFFFFF"/>
                  </a:solidFill>
                  <a:latin typeface="Times New Roman"/>
                  <a:ea typeface="Times New Roman"/>
                  <a:cs typeface="Times New Roman"/>
                  <a:sym typeface="Times New Roman"/>
                </a:rPr>
                <a:t>Formation Charge de travail managers</a:t>
              </a:r>
              <a:endParaRPr sz="1800" b="0" i="0" u="none" strike="noStrike" cap="none">
                <a:solidFill>
                  <a:srgbClr val="000000"/>
                </a:solidFill>
                <a:latin typeface="Arial"/>
                <a:ea typeface="Arial"/>
                <a:cs typeface="Arial"/>
                <a:sym typeface="Arial"/>
              </a:endParaRPr>
            </a:p>
          </p:txBody>
        </p:sp>
        <p:sp>
          <p:nvSpPr>
            <p:cNvPr id="493" name="Google Shape;493;p23"/>
            <p:cNvSpPr/>
            <p:nvPr/>
          </p:nvSpPr>
          <p:spPr>
            <a:xfrm>
              <a:off x="847148" y="1735574"/>
              <a:ext cx="1753341" cy="643651"/>
            </a:xfrm>
            <a:prstGeom prst="chevron">
              <a:avLst>
                <a:gd name="adj" fmla="val 50000"/>
              </a:avLst>
            </a:prstGeom>
            <a:solidFill>
              <a:srgbClr val="04377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494" name="Google Shape;494;p23"/>
            <p:cNvSpPr txBox="1"/>
            <p:nvPr/>
          </p:nvSpPr>
          <p:spPr>
            <a:xfrm>
              <a:off x="1330157" y="1742101"/>
              <a:ext cx="1270331" cy="643651"/>
            </a:xfrm>
            <a:prstGeom prst="rect">
              <a:avLst/>
            </a:prstGeom>
            <a:noFill/>
            <a:ln>
              <a:noFill/>
            </a:ln>
          </p:spPr>
          <p:txBody>
            <a:bodyPr spcFirstLastPara="1" wrap="square" lIns="48000" tIns="32000" rIns="16000" bIns="32000" anchor="ctr" anchorCtr="0">
              <a:noAutofit/>
            </a:bodyPr>
            <a:lstStyle/>
            <a:p>
              <a:pPr marL="0" marR="0" lvl="0" indent="0" algn="ctr" rtl="0">
                <a:lnSpc>
                  <a:spcPct val="90000"/>
                </a:lnSpc>
                <a:spcBef>
                  <a:spcPts val="0"/>
                </a:spcBef>
                <a:spcAft>
                  <a:spcPts val="0"/>
                </a:spcAft>
                <a:buClr>
                  <a:srgbClr val="FFFFFF"/>
                </a:buClr>
                <a:buSzPts val="1200"/>
                <a:buFont typeface="Times New Roman"/>
                <a:buNone/>
              </a:pPr>
              <a:r>
                <a:rPr lang="fr-FR" sz="1600" b="0" i="0" u="none" strike="noStrike" cap="none">
                  <a:solidFill>
                    <a:srgbClr val="FFFFFF"/>
                  </a:solidFill>
                  <a:latin typeface="Times New Roman"/>
                  <a:ea typeface="Times New Roman"/>
                  <a:cs typeface="Times New Roman"/>
                  <a:sym typeface="Times New Roman"/>
                </a:rPr>
                <a:t>RETEX</a:t>
              </a:r>
              <a:endParaRPr sz="1800" b="0" i="0" u="none" strike="noStrike" cap="none">
                <a:solidFill>
                  <a:srgbClr val="000000"/>
                </a:solidFill>
                <a:latin typeface="Arial"/>
                <a:ea typeface="Arial"/>
                <a:cs typeface="Arial"/>
                <a:sym typeface="Arial"/>
              </a:endParaRPr>
            </a:p>
          </p:txBody>
        </p:sp>
        <p:sp>
          <p:nvSpPr>
            <p:cNvPr id="495" name="Google Shape;495;p23"/>
            <p:cNvSpPr/>
            <p:nvPr/>
          </p:nvSpPr>
          <p:spPr>
            <a:xfrm>
              <a:off x="2145132" y="1735574"/>
              <a:ext cx="1952517" cy="643651"/>
            </a:xfrm>
            <a:prstGeom prst="chevron">
              <a:avLst>
                <a:gd name="adj" fmla="val 50000"/>
              </a:avLst>
            </a:prstGeom>
            <a:solidFill>
              <a:srgbClr val="04377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496" name="Google Shape;496;p23"/>
            <p:cNvSpPr txBox="1"/>
            <p:nvPr/>
          </p:nvSpPr>
          <p:spPr>
            <a:xfrm>
              <a:off x="2806849" y="1750221"/>
              <a:ext cx="965478" cy="643651"/>
            </a:xfrm>
            <a:prstGeom prst="rect">
              <a:avLst/>
            </a:prstGeom>
            <a:noFill/>
            <a:ln>
              <a:noFill/>
            </a:ln>
          </p:spPr>
          <p:txBody>
            <a:bodyPr spcFirstLastPara="1" wrap="square" lIns="48000" tIns="32000" rIns="16000" bIns="32000" anchor="ctr" anchorCtr="0">
              <a:noAutofit/>
            </a:bodyPr>
            <a:lstStyle/>
            <a:p>
              <a:pPr marL="0" marR="0" lvl="0" indent="0" algn="ctr" rtl="0">
                <a:lnSpc>
                  <a:spcPct val="90000"/>
                </a:lnSpc>
                <a:spcBef>
                  <a:spcPts val="0"/>
                </a:spcBef>
                <a:spcAft>
                  <a:spcPts val="0"/>
                </a:spcAft>
                <a:buClr>
                  <a:srgbClr val="FFFFFF"/>
                </a:buClr>
                <a:buSzPts val="1200"/>
                <a:buFont typeface="Times New Roman"/>
                <a:buNone/>
              </a:pPr>
              <a:r>
                <a:rPr lang="fr-FR" sz="1600" b="0" i="0" u="none" strike="noStrike" cap="none">
                  <a:solidFill>
                    <a:srgbClr val="FFFFFF"/>
                  </a:solidFill>
                  <a:latin typeface="Times New Roman"/>
                  <a:ea typeface="Times New Roman"/>
                  <a:cs typeface="Times New Roman"/>
                  <a:sym typeface="Times New Roman"/>
                </a:rPr>
                <a:t>Formation Charge de travail agents</a:t>
              </a:r>
              <a:endParaRPr sz="1800" b="0" i="0" u="none" strike="noStrike" cap="none">
                <a:solidFill>
                  <a:srgbClr val="000000"/>
                </a:solidFill>
                <a:latin typeface="Arial"/>
                <a:ea typeface="Arial"/>
                <a:cs typeface="Arial"/>
                <a:sym typeface="Arial"/>
              </a:endParaRPr>
            </a:p>
          </p:txBody>
        </p:sp>
        <p:sp>
          <p:nvSpPr>
            <p:cNvPr id="497" name="Google Shape;497;p23"/>
            <p:cNvSpPr/>
            <p:nvPr/>
          </p:nvSpPr>
          <p:spPr>
            <a:xfrm>
              <a:off x="3588397" y="1735574"/>
              <a:ext cx="1677899" cy="643651"/>
            </a:xfrm>
            <a:prstGeom prst="chevron">
              <a:avLst>
                <a:gd name="adj" fmla="val 50000"/>
              </a:avLst>
            </a:prstGeom>
            <a:solidFill>
              <a:srgbClr val="04377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498" name="Google Shape;498;p23"/>
            <p:cNvSpPr txBox="1"/>
            <p:nvPr/>
          </p:nvSpPr>
          <p:spPr>
            <a:xfrm>
              <a:off x="4063743" y="1750221"/>
              <a:ext cx="965478" cy="643651"/>
            </a:xfrm>
            <a:prstGeom prst="rect">
              <a:avLst/>
            </a:prstGeom>
            <a:noFill/>
            <a:ln>
              <a:noFill/>
            </a:ln>
          </p:spPr>
          <p:txBody>
            <a:bodyPr spcFirstLastPara="1" wrap="square" lIns="48000" tIns="32000" rIns="16000" bIns="32000" anchor="ctr" anchorCtr="0">
              <a:noAutofit/>
            </a:bodyPr>
            <a:lstStyle/>
            <a:p>
              <a:pPr marL="0" marR="0" lvl="0" indent="0" algn="ctr" rtl="0">
                <a:lnSpc>
                  <a:spcPct val="90000"/>
                </a:lnSpc>
                <a:spcBef>
                  <a:spcPts val="0"/>
                </a:spcBef>
                <a:spcAft>
                  <a:spcPts val="0"/>
                </a:spcAft>
                <a:buClr>
                  <a:srgbClr val="FFFFFF"/>
                </a:buClr>
                <a:buSzPts val="1200"/>
                <a:buFont typeface="Times New Roman"/>
                <a:buNone/>
              </a:pPr>
              <a:r>
                <a:rPr lang="fr-FR" sz="1600" b="0" i="0" u="none" strike="noStrike" cap="none">
                  <a:solidFill>
                    <a:srgbClr val="FFFFFF"/>
                  </a:solidFill>
                  <a:latin typeface="Times New Roman"/>
                  <a:ea typeface="Times New Roman"/>
                  <a:cs typeface="Times New Roman"/>
                  <a:sym typeface="Times New Roman"/>
                </a:rPr>
                <a:t>RETEX</a:t>
              </a:r>
              <a:endParaRPr sz="1800" b="0" i="0" u="none" strike="noStrike" cap="none">
                <a:solidFill>
                  <a:srgbClr val="000000"/>
                </a:solidFill>
                <a:latin typeface="Arial"/>
                <a:ea typeface="Arial"/>
                <a:cs typeface="Arial"/>
                <a:sym typeface="Arial"/>
              </a:endParaRPr>
            </a:p>
          </p:txBody>
        </p:sp>
        <p:sp>
          <p:nvSpPr>
            <p:cNvPr id="499" name="Google Shape;499;p23"/>
            <p:cNvSpPr/>
            <p:nvPr/>
          </p:nvSpPr>
          <p:spPr>
            <a:xfrm>
              <a:off x="4724255" y="1735574"/>
              <a:ext cx="1905056" cy="643651"/>
            </a:xfrm>
            <a:prstGeom prst="chevron">
              <a:avLst>
                <a:gd name="adj" fmla="val 50000"/>
              </a:avLst>
            </a:prstGeom>
            <a:solidFill>
              <a:srgbClr val="04377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500" name="Google Shape;500;p23"/>
            <p:cNvSpPr txBox="1"/>
            <p:nvPr/>
          </p:nvSpPr>
          <p:spPr>
            <a:xfrm>
              <a:off x="5374688" y="1749120"/>
              <a:ext cx="1102485" cy="643800"/>
            </a:xfrm>
            <a:prstGeom prst="rect">
              <a:avLst/>
            </a:prstGeom>
            <a:noFill/>
            <a:ln>
              <a:noFill/>
            </a:ln>
          </p:spPr>
          <p:txBody>
            <a:bodyPr spcFirstLastPara="1" wrap="square" lIns="48000" tIns="32000" rIns="16000" bIns="32000" anchor="ctr" anchorCtr="0">
              <a:noAutofit/>
            </a:bodyPr>
            <a:lstStyle/>
            <a:p>
              <a:pPr marL="0" marR="0" lvl="0" indent="0" algn="ctr" rtl="0">
                <a:lnSpc>
                  <a:spcPct val="90000"/>
                </a:lnSpc>
                <a:spcBef>
                  <a:spcPts val="0"/>
                </a:spcBef>
                <a:spcAft>
                  <a:spcPts val="0"/>
                </a:spcAft>
                <a:buClr>
                  <a:srgbClr val="FFFFFF"/>
                </a:buClr>
                <a:buSzPts val="1200"/>
                <a:buFont typeface="Times New Roman"/>
                <a:buNone/>
              </a:pPr>
              <a:r>
                <a:rPr lang="fr-FR" sz="1600" b="0" i="0" u="none" strike="noStrike" cap="none">
                  <a:solidFill>
                    <a:srgbClr val="FFFFFF"/>
                  </a:solidFill>
                  <a:latin typeface="Times New Roman"/>
                  <a:ea typeface="Times New Roman"/>
                  <a:cs typeface="Times New Roman"/>
                  <a:sym typeface="Times New Roman"/>
                </a:rPr>
                <a:t>Déploiement</a:t>
              </a:r>
              <a:endParaRPr sz="1800" b="0" i="0" u="none" strike="noStrike" cap="none">
                <a:solidFill>
                  <a:srgbClr val="000000"/>
                </a:solidFill>
                <a:latin typeface="Arial"/>
                <a:ea typeface="Arial"/>
                <a:cs typeface="Arial"/>
                <a:sym typeface="Arial"/>
              </a:endParaRPr>
            </a:p>
          </p:txBody>
        </p:sp>
        <p:sp>
          <p:nvSpPr>
            <p:cNvPr id="501" name="Google Shape;501;p23"/>
            <p:cNvSpPr/>
            <p:nvPr/>
          </p:nvSpPr>
          <p:spPr>
            <a:xfrm>
              <a:off x="6163006" y="1735574"/>
              <a:ext cx="2232779" cy="643800"/>
            </a:xfrm>
            <a:prstGeom prst="chevron">
              <a:avLst>
                <a:gd name="adj" fmla="val 50000"/>
              </a:avLst>
            </a:prstGeom>
            <a:solidFill>
              <a:srgbClr val="04377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502" name="Google Shape;502;p23"/>
            <p:cNvSpPr txBox="1"/>
            <p:nvPr/>
          </p:nvSpPr>
          <p:spPr>
            <a:xfrm>
              <a:off x="6599314" y="1743486"/>
              <a:ext cx="1664784" cy="627825"/>
            </a:xfrm>
            <a:prstGeom prst="rect">
              <a:avLst/>
            </a:prstGeom>
            <a:noFill/>
            <a:ln>
              <a:noFill/>
            </a:ln>
          </p:spPr>
          <p:txBody>
            <a:bodyPr spcFirstLastPara="1" wrap="square" lIns="48000" tIns="32000" rIns="16000" bIns="32000" anchor="ctr" anchorCtr="0">
              <a:noAutofit/>
            </a:bodyPr>
            <a:lstStyle/>
            <a:p>
              <a:pPr marL="0" marR="0" lvl="0" indent="0" algn="ctr" rtl="0">
                <a:lnSpc>
                  <a:spcPct val="90000"/>
                </a:lnSpc>
                <a:spcBef>
                  <a:spcPts val="0"/>
                </a:spcBef>
                <a:spcAft>
                  <a:spcPts val="0"/>
                </a:spcAft>
                <a:buClr>
                  <a:srgbClr val="FFFFFF"/>
                </a:buClr>
                <a:buSzPts val="1200"/>
                <a:buFont typeface="Times New Roman"/>
                <a:buNone/>
              </a:pPr>
              <a:r>
                <a:rPr lang="fr-FR" sz="1600" b="0" i="0" u="none" strike="noStrike" cap="none">
                  <a:solidFill>
                    <a:srgbClr val="FFFFFF"/>
                  </a:solidFill>
                  <a:latin typeface="Times New Roman"/>
                  <a:ea typeface="Times New Roman"/>
                  <a:cs typeface="Times New Roman"/>
                  <a:sym typeface="Times New Roman"/>
                </a:rPr>
                <a:t>Plans d'action par service et par direction</a:t>
              </a:r>
              <a:endParaRPr sz="1800" b="0" i="0" u="none" strike="noStrike" cap="none">
                <a:solidFill>
                  <a:srgbClr val="000000"/>
                </a:solidFill>
                <a:latin typeface="Arial"/>
                <a:ea typeface="Arial"/>
                <a:cs typeface="Arial"/>
                <a:sym typeface="Arial"/>
              </a:endParaRPr>
            </a:p>
          </p:txBody>
        </p:sp>
      </p:grpSp>
      <p:sp>
        <p:nvSpPr>
          <p:cNvPr id="503" name="Google Shape;503;p23"/>
          <p:cNvSpPr txBox="1"/>
          <p:nvPr/>
        </p:nvSpPr>
        <p:spPr>
          <a:xfrm>
            <a:off x="798156" y="1868575"/>
            <a:ext cx="22323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FR" sz="1400" b="0" i="1" u="none" strike="noStrike" cap="none">
                <a:solidFill>
                  <a:srgbClr val="000000"/>
                </a:solidFill>
                <a:latin typeface="Times New Roman"/>
                <a:ea typeface="Times New Roman"/>
                <a:cs typeface="Times New Roman"/>
                <a:sym typeface="Times New Roman"/>
              </a:rPr>
              <a:t>Oct-nov-dec</a:t>
            </a:r>
            <a:endParaRPr sz="1400" b="0" i="1" u="none" strike="noStrike" cap="none">
              <a:solidFill>
                <a:srgbClr val="000000"/>
              </a:solidFill>
              <a:latin typeface="Times New Roman"/>
              <a:ea typeface="Times New Roman"/>
              <a:cs typeface="Times New Roman"/>
              <a:sym typeface="Times New Roman"/>
            </a:endParaRPr>
          </a:p>
        </p:txBody>
      </p:sp>
      <p:sp>
        <p:nvSpPr>
          <p:cNvPr id="504" name="Google Shape;504;p23"/>
          <p:cNvSpPr txBox="1"/>
          <p:nvPr/>
        </p:nvSpPr>
        <p:spPr>
          <a:xfrm>
            <a:off x="5822520" y="1868452"/>
            <a:ext cx="22323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FR" sz="1400" b="0" i="1" u="none" strike="noStrike" cap="none">
                <a:solidFill>
                  <a:srgbClr val="000000"/>
                </a:solidFill>
                <a:latin typeface="Times New Roman"/>
                <a:ea typeface="Times New Roman"/>
                <a:cs typeface="Times New Roman"/>
                <a:sym typeface="Times New Roman"/>
              </a:rPr>
              <a:t>Mars- juin</a:t>
            </a:r>
            <a:endParaRPr sz="1400" b="0" i="0" u="none" strike="noStrike" cap="none">
              <a:solidFill>
                <a:srgbClr val="000000"/>
              </a:solidFill>
              <a:latin typeface="Arial"/>
              <a:ea typeface="Arial"/>
              <a:cs typeface="Arial"/>
              <a:sym typeface="Arial"/>
            </a:endParaRPr>
          </a:p>
        </p:txBody>
      </p:sp>
      <p:sp>
        <p:nvSpPr>
          <p:cNvPr id="505" name="Google Shape;505;p23"/>
          <p:cNvSpPr txBox="1"/>
          <p:nvPr/>
        </p:nvSpPr>
        <p:spPr>
          <a:xfrm>
            <a:off x="3157581" y="1875016"/>
            <a:ext cx="22323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FR" sz="1400" b="0" i="1" u="none" strike="noStrike" cap="none">
                <a:solidFill>
                  <a:srgbClr val="000000"/>
                </a:solidFill>
                <a:latin typeface="Times New Roman"/>
                <a:ea typeface="Times New Roman"/>
                <a:cs typeface="Times New Roman"/>
                <a:sym typeface="Times New Roman"/>
              </a:rPr>
              <a:t>Janvier -février</a:t>
            </a:r>
            <a:endParaRPr sz="1400" b="0" i="1" u="none" strike="noStrike" cap="none">
              <a:solidFill>
                <a:srgbClr val="000000"/>
              </a:solidFill>
              <a:latin typeface="Times New Roman"/>
              <a:ea typeface="Times New Roman"/>
              <a:cs typeface="Times New Roman"/>
              <a:sym typeface="Times New Roman"/>
            </a:endParaRPr>
          </a:p>
        </p:txBody>
      </p:sp>
      <p:sp>
        <p:nvSpPr>
          <p:cNvPr id="506" name="Google Shape;506;p23"/>
          <p:cNvSpPr txBox="1">
            <a:spLocks noGrp="1"/>
          </p:cNvSpPr>
          <p:nvPr>
            <p:ph type="body" idx="1"/>
          </p:nvPr>
        </p:nvSpPr>
        <p:spPr>
          <a:xfrm>
            <a:off x="420800" y="3861048"/>
            <a:ext cx="8657287" cy="692700"/>
          </a:xfrm>
          <a:prstGeom prst="rect">
            <a:avLst/>
          </a:prstGeom>
          <a:noFill/>
          <a:ln>
            <a:noFill/>
          </a:ln>
        </p:spPr>
        <p:txBody>
          <a:bodyPr spcFirstLastPara="1" wrap="square" lIns="91425" tIns="45700" rIns="91425" bIns="45700" anchor="t" anchorCtr="0">
            <a:noAutofit/>
          </a:bodyPr>
          <a:lstStyle/>
          <a:p>
            <a:pPr marL="457200" lvl="0" indent="-351790" algn="l" rtl="0">
              <a:lnSpc>
                <a:spcPct val="100000"/>
              </a:lnSpc>
              <a:spcBef>
                <a:spcPts val="0"/>
              </a:spcBef>
              <a:spcAft>
                <a:spcPts val="0"/>
              </a:spcAft>
              <a:buSzPts val="1940"/>
              <a:buChar char="◆"/>
            </a:pPr>
            <a:r>
              <a:rPr lang="fr-FR" sz="1800"/>
              <a:t>Un calendrier adapté à plusieurs reprises : </a:t>
            </a:r>
            <a:endParaRPr sz="1800"/>
          </a:p>
          <a:p>
            <a:pPr marL="914400" lvl="1" indent="-294640" algn="l" rtl="0">
              <a:lnSpc>
                <a:spcPct val="100000"/>
              </a:lnSpc>
              <a:spcBef>
                <a:spcPts val="0"/>
              </a:spcBef>
              <a:spcAft>
                <a:spcPts val="0"/>
              </a:spcAft>
              <a:buSzPts val="1040"/>
              <a:buChar char="◆"/>
            </a:pPr>
            <a:r>
              <a:rPr lang="fr-FR" sz="1800"/>
              <a:t>Charge de travail des expérimentateurs malgré une élasticité et une adaptabilité </a:t>
            </a:r>
            <a:endParaRPr sz="1800"/>
          </a:p>
          <a:p>
            <a:pPr marL="914400" lvl="1" indent="-294640" algn="l" rtl="0">
              <a:lnSpc>
                <a:spcPct val="100000"/>
              </a:lnSpc>
              <a:spcBef>
                <a:spcPts val="0"/>
              </a:spcBef>
              <a:spcAft>
                <a:spcPts val="0"/>
              </a:spcAft>
              <a:buSzPts val="1040"/>
              <a:buChar char="◆"/>
            </a:pPr>
            <a:r>
              <a:rPr lang="fr-FR" sz="1800"/>
              <a:t>Difficulté d’appréhension de l’intangibilité du travail </a:t>
            </a:r>
            <a:endParaRPr sz="1800"/>
          </a:p>
          <a:p>
            <a:pPr marL="914400" lvl="1" indent="-294640" algn="l" rtl="0">
              <a:lnSpc>
                <a:spcPct val="100000"/>
              </a:lnSpc>
              <a:spcBef>
                <a:spcPts val="0"/>
              </a:spcBef>
              <a:spcAft>
                <a:spcPts val="0"/>
              </a:spcAft>
              <a:buSzPts val="1040"/>
              <a:buChar char="◆"/>
            </a:pPr>
            <a:r>
              <a:rPr lang="fr-FR" sz="1800"/>
              <a:t>Périodes de confinement (séminaire en visio)</a:t>
            </a:r>
            <a:endParaRPr sz="1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pic>
        <p:nvPicPr>
          <p:cNvPr id="511" name="Google Shape;511;p24" descr="https://www.departement41.fr/fileadmin/_processed_/b/f/csm_logo_loir-et-cher_quadri_72px_e453875068.png"/>
          <p:cNvPicPr preferRelativeResize="0"/>
          <p:nvPr/>
        </p:nvPicPr>
        <p:blipFill rotWithShape="1">
          <a:blip r:embed="rId3">
            <a:alphaModFix/>
          </a:blip>
          <a:srcRect/>
          <a:stretch/>
        </p:blipFill>
        <p:spPr>
          <a:xfrm>
            <a:off x="6732240" y="5638800"/>
            <a:ext cx="720080" cy="814536"/>
          </a:xfrm>
          <a:prstGeom prst="rect">
            <a:avLst/>
          </a:prstGeom>
          <a:noFill/>
          <a:ln>
            <a:noFill/>
          </a:ln>
        </p:spPr>
      </p:pic>
      <p:sp>
        <p:nvSpPr>
          <p:cNvPr id="512" name="Google Shape;512;p24"/>
          <p:cNvSpPr txBox="1">
            <a:spLocks noGrp="1"/>
          </p:cNvSpPr>
          <p:nvPr>
            <p:ph type="title"/>
          </p:nvPr>
        </p:nvSpPr>
        <p:spPr>
          <a:xfrm>
            <a:off x="686707" y="340042"/>
            <a:ext cx="7270576" cy="69269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fr-FR"/>
              <a:t>Calendrier : effets du confinement et d’une nécessaire acculturation à la démarche </a:t>
            </a:r>
            <a:endParaRPr/>
          </a:p>
        </p:txBody>
      </p:sp>
      <p:sp>
        <p:nvSpPr>
          <p:cNvPr id="513" name="Google Shape;513;p24"/>
          <p:cNvSpPr txBox="1">
            <a:spLocks noGrp="1"/>
          </p:cNvSpPr>
          <p:nvPr>
            <p:ph type="body" idx="1"/>
          </p:nvPr>
        </p:nvSpPr>
        <p:spPr>
          <a:xfrm>
            <a:off x="684928" y="1052736"/>
            <a:ext cx="8063535" cy="4114800"/>
          </a:xfrm>
          <a:prstGeom prst="rect">
            <a:avLst/>
          </a:prstGeom>
          <a:noFill/>
          <a:ln>
            <a:noFill/>
          </a:ln>
        </p:spPr>
        <p:txBody>
          <a:bodyPr spcFirstLastPara="1" wrap="square" lIns="91425" tIns="45700" rIns="91425" bIns="45700" anchor="t" anchorCtr="0">
            <a:noAutofit/>
          </a:bodyPr>
          <a:lstStyle/>
          <a:p>
            <a:pPr marL="80010" lvl="0" indent="0" algn="just" rtl="0">
              <a:lnSpc>
                <a:spcPct val="100000"/>
              </a:lnSpc>
              <a:spcBef>
                <a:spcPts val="360"/>
              </a:spcBef>
              <a:spcAft>
                <a:spcPts val="0"/>
              </a:spcAft>
              <a:buSzPts val="2340"/>
              <a:buNone/>
            </a:pPr>
            <a:endParaRPr sz="2000"/>
          </a:p>
          <a:p>
            <a:pPr marL="457200" lvl="0" indent="-377190" algn="just" rtl="0">
              <a:lnSpc>
                <a:spcPct val="100000"/>
              </a:lnSpc>
              <a:spcBef>
                <a:spcPts val="360"/>
              </a:spcBef>
              <a:spcAft>
                <a:spcPts val="0"/>
              </a:spcAft>
              <a:buSzPts val="2340"/>
              <a:buChar char="•"/>
            </a:pPr>
            <a:r>
              <a:rPr lang="fr-FR" sz="2000"/>
              <a:t>Des enseignements intéressants dès la phase expérimentale </a:t>
            </a:r>
            <a:endParaRPr/>
          </a:p>
          <a:p>
            <a:pPr marL="914400" lvl="1" indent="-320040" algn="just" rtl="0">
              <a:lnSpc>
                <a:spcPct val="100000"/>
              </a:lnSpc>
              <a:spcBef>
                <a:spcPts val="360"/>
              </a:spcBef>
              <a:spcAft>
                <a:spcPts val="0"/>
              </a:spcAft>
              <a:buSzPts val="1440"/>
              <a:buChar char="◆"/>
            </a:pPr>
            <a:r>
              <a:rPr lang="fr-FR" sz="2000"/>
              <a:t>Une adaptabilité grâce au travail réalisé constatée par les expérimentateurs et les accompagnants </a:t>
            </a:r>
            <a:endParaRPr/>
          </a:p>
          <a:p>
            <a:pPr marL="914400" lvl="1" indent="-320040" algn="just" rtl="0">
              <a:lnSpc>
                <a:spcPct val="100000"/>
              </a:lnSpc>
              <a:spcBef>
                <a:spcPts val="360"/>
              </a:spcBef>
              <a:spcAft>
                <a:spcPts val="0"/>
              </a:spcAft>
              <a:buSzPts val="1440"/>
              <a:buChar char="◆"/>
            </a:pPr>
            <a:r>
              <a:rPr lang="fr-FR" sz="2000"/>
              <a:t>Une modification de la méthode de déploiement envisagée en l'organisant en deux temps (managers puis équipes) pour permettre un temps d’acculturation et d’apprentissage concret afin de faciliter le portage de la démarche par les managers auprès de leurs équipes</a:t>
            </a:r>
            <a:endParaRPr/>
          </a:p>
          <a:p>
            <a:pPr marL="914400" lvl="1" indent="-320040" algn="just" rtl="0">
              <a:lnSpc>
                <a:spcPct val="100000"/>
              </a:lnSpc>
              <a:spcBef>
                <a:spcPts val="360"/>
              </a:spcBef>
              <a:spcAft>
                <a:spcPts val="0"/>
              </a:spcAft>
              <a:buSzPts val="1440"/>
              <a:buChar char="◆"/>
            </a:pPr>
            <a:r>
              <a:rPr lang="fr-FR" sz="2000"/>
              <a:t>Une réelle prise de conscience de l’impact de la démarche sur l’activité managériale : des questionnements et bouleversements individuels et collectifs </a:t>
            </a:r>
            <a:endParaRPr/>
          </a:p>
          <a:p>
            <a:pPr marL="914400" lvl="1" indent="-320040" algn="just" rtl="0">
              <a:lnSpc>
                <a:spcPct val="100000"/>
              </a:lnSpc>
              <a:spcBef>
                <a:spcPts val="360"/>
              </a:spcBef>
              <a:spcAft>
                <a:spcPts val="0"/>
              </a:spcAft>
              <a:buSzPts val="1440"/>
              <a:buChar char="◆"/>
            </a:pPr>
            <a:r>
              <a:rPr lang="fr-FR" sz="2000"/>
              <a:t>Quelques exemples de prise de conscience et de régulation mis en œuvre dès la phase expérimentale : </a:t>
            </a:r>
            <a:endParaRPr/>
          </a:p>
          <a:p>
            <a:pPr marL="1371600" lvl="2" indent="-297180" algn="just" rtl="0">
              <a:lnSpc>
                <a:spcPct val="100000"/>
              </a:lnSpc>
              <a:spcBef>
                <a:spcPts val="360"/>
              </a:spcBef>
              <a:spcAft>
                <a:spcPts val="0"/>
              </a:spcAft>
              <a:buSzPts val="1080"/>
              <a:buChar char="◆"/>
            </a:pPr>
            <a:r>
              <a:rPr lang="fr-FR" sz="1800"/>
              <a:t>Question des intérims </a:t>
            </a:r>
            <a:endParaRPr/>
          </a:p>
          <a:p>
            <a:pPr marL="1371600" lvl="2" indent="-297180" algn="just" rtl="0">
              <a:lnSpc>
                <a:spcPct val="100000"/>
              </a:lnSpc>
              <a:spcBef>
                <a:spcPts val="360"/>
              </a:spcBef>
              <a:spcAft>
                <a:spcPts val="0"/>
              </a:spcAft>
              <a:buSzPts val="1080"/>
              <a:buChar char="◆"/>
            </a:pPr>
            <a:r>
              <a:rPr lang="fr-FR" sz="1800"/>
              <a:t>Question du repérage des « temps informels »</a:t>
            </a:r>
            <a:endParaRPr/>
          </a:p>
          <a:p>
            <a:pPr marL="1371600" lvl="2" indent="-228600" algn="just" rtl="0">
              <a:lnSpc>
                <a:spcPct val="100000"/>
              </a:lnSpc>
              <a:spcBef>
                <a:spcPts val="360"/>
              </a:spcBef>
              <a:spcAft>
                <a:spcPts val="0"/>
              </a:spcAft>
              <a:buSzPts val="1080"/>
              <a:buNone/>
            </a:pPr>
            <a:endParaRPr sz="1800"/>
          </a:p>
          <a:p>
            <a:pPr marL="457200" lvl="0" indent="-228600" algn="just" rtl="0">
              <a:lnSpc>
                <a:spcPct val="100000"/>
              </a:lnSpc>
              <a:spcBef>
                <a:spcPts val="360"/>
              </a:spcBef>
              <a:spcAft>
                <a:spcPts val="0"/>
              </a:spcAft>
              <a:buSzPts val="2340"/>
              <a:buNone/>
            </a:pPr>
            <a:endParaRPr sz="2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pic>
        <p:nvPicPr>
          <p:cNvPr id="518" name="Google Shape;518;p25" descr="https://www.departement41.fr/fileadmin/_processed_/b/f/csm_logo_loir-et-cher_quadri_72px_e453875068.png"/>
          <p:cNvPicPr preferRelativeResize="0"/>
          <p:nvPr/>
        </p:nvPicPr>
        <p:blipFill rotWithShape="1">
          <a:blip r:embed="rId3">
            <a:alphaModFix/>
          </a:blip>
          <a:srcRect/>
          <a:stretch/>
        </p:blipFill>
        <p:spPr>
          <a:xfrm>
            <a:off x="6732240" y="5638800"/>
            <a:ext cx="720080" cy="886544"/>
          </a:xfrm>
          <a:prstGeom prst="rect">
            <a:avLst/>
          </a:prstGeom>
          <a:noFill/>
          <a:ln>
            <a:noFill/>
          </a:ln>
        </p:spPr>
      </p:pic>
      <p:sp>
        <p:nvSpPr>
          <p:cNvPr id="519" name="Google Shape;519;p25"/>
          <p:cNvSpPr txBox="1">
            <a:spLocks noGrp="1"/>
          </p:cNvSpPr>
          <p:nvPr>
            <p:ph type="title"/>
          </p:nvPr>
        </p:nvSpPr>
        <p:spPr>
          <a:xfrm>
            <a:off x="288925" y="409155"/>
            <a:ext cx="7956300" cy="692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fr-FR"/>
              <a:t>Présentation des outils de repérage et d’évaluation </a:t>
            </a:r>
            <a:endParaRPr/>
          </a:p>
        </p:txBody>
      </p:sp>
      <p:sp>
        <p:nvSpPr>
          <p:cNvPr id="520" name="Google Shape;520;p25"/>
          <p:cNvSpPr txBox="1">
            <a:spLocks noGrp="1"/>
          </p:cNvSpPr>
          <p:nvPr>
            <p:ph type="body" idx="1"/>
          </p:nvPr>
        </p:nvSpPr>
        <p:spPr>
          <a:xfrm>
            <a:off x="414240" y="1252354"/>
            <a:ext cx="7705800" cy="4353300"/>
          </a:xfrm>
          <a:prstGeom prst="rect">
            <a:avLst/>
          </a:prstGeom>
          <a:noFill/>
          <a:ln>
            <a:noFill/>
          </a:ln>
        </p:spPr>
        <p:txBody>
          <a:bodyPr spcFirstLastPara="1" wrap="square" lIns="91425" tIns="45700" rIns="91425" bIns="45700" anchor="t" anchorCtr="0">
            <a:noAutofit/>
          </a:bodyPr>
          <a:lstStyle/>
          <a:p>
            <a:pPr marL="498475" lvl="0" indent="-285750" algn="l" rtl="0">
              <a:lnSpc>
                <a:spcPct val="100000"/>
              </a:lnSpc>
              <a:spcBef>
                <a:spcPts val="0"/>
              </a:spcBef>
              <a:spcAft>
                <a:spcPts val="0"/>
              </a:spcAft>
              <a:buSzPts val="1440"/>
              <a:buFont typeface="Calibri"/>
              <a:buChar char="◆"/>
            </a:pPr>
            <a:r>
              <a:rPr lang="fr-FR" sz="2200"/>
              <a:t>Méthodologie du département </a:t>
            </a:r>
            <a:endParaRPr/>
          </a:p>
          <a:p>
            <a:pPr marL="669925" lvl="1" indent="0" algn="l" rtl="0">
              <a:lnSpc>
                <a:spcPct val="100000"/>
              </a:lnSpc>
              <a:spcBef>
                <a:spcPts val="0"/>
              </a:spcBef>
              <a:spcAft>
                <a:spcPts val="0"/>
              </a:spcAft>
              <a:buSzPts val="1440"/>
              <a:buNone/>
            </a:pPr>
            <a:endParaRPr sz="2000"/>
          </a:p>
          <a:p>
            <a:pPr marL="955675" lvl="1" indent="-285750" algn="l" rtl="0">
              <a:lnSpc>
                <a:spcPct val="100000"/>
              </a:lnSpc>
              <a:spcBef>
                <a:spcPts val="0"/>
              </a:spcBef>
              <a:spcAft>
                <a:spcPts val="0"/>
              </a:spcAft>
              <a:buSzPts val="1440"/>
              <a:buChar char="◆"/>
            </a:pPr>
            <a:r>
              <a:rPr lang="fr-FR" sz="2000"/>
              <a:t>Etape 1 : Repérer les grandes activités</a:t>
            </a:r>
            <a:endParaRPr/>
          </a:p>
          <a:p>
            <a:pPr marL="669925" lvl="1" indent="0" algn="l" rtl="0">
              <a:lnSpc>
                <a:spcPct val="100000"/>
              </a:lnSpc>
              <a:spcBef>
                <a:spcPts val="0"/>
              </a:spcBef>
              <a:spcAft>
                <a:spcPts val="0"/>
              </a:spcAft>
              <a:buSzPts val="1440"/>
              <a:buNone/>
            </a:pPr>
            <a:r>
              <a:rPr lang="fr-FR" sz="2000"/>
              <a:t>Catégories d’activité à décliner dans le détail </a:t>
            </a:r>
            <a:endParaRPr sz="2000"/>
          </a:p>
          <a:p>
            <a:pPr marL="1374775" lvl="2" indent="-228600" algn="l" rtl="0">
              <a:lnSpc>
                <a:spcPct val="100000"/>
              </a:lnSpc>
              <a:spcBef>
                <a:spcPts val="0"/>
              </a:spcBef>
              <a:spcAft>
                <a:spcPts val="0"/>
              </a:spcAft>
              <a:buSzPts val="1080"/>
              <a:buChar char="◆"/>
            </a:pPr>
            <a:r>
              <a:rPr lang="fr-FR" sz="1800"/>
              <a:t>Indicateurs et temporalité de chaque activité à personnaliser et évaluer </a:t>
            </a:r>
            <a:endParaRPr/>
          </a:p>
          <a:p>
            <a:pPr marL="917575" lvl="1" indent="-228600" algn="l" rtl="0">
              <a:lnSpc>
                <a:spcPct val="100000"/>
              </a:lnSpc>
              <a:spcBef>
                <a:spcPts val="0"/>
              </a:spcBef>
              <a:spcAft>
                <a:spcPts val="0"/>
              </a:spcAft>
              <a:buSzPts val="1080"/>
              <a:buChar char="◆"/>
            </a:pPr>
            <a:r>
              <a:rPr lang="fr-FR" sz="2000"/>
              <a:t>Etape 2 : Evaluer – repérer</a:t>
            </a:r>
            <a:endParaRPr/>
          </a:p>
          <a:p>
            <a:pPr marL="1412875" lvl="2" indent="-285750" algn="l" rtl="0">
              <a:lnSpc>
                <a:spcPct val="100000"/>
              </a:lnSpc>
              <a:spcBef>
                <a:spcPts val="0"/>
              </a:spcBef>
              <a:spcAft>
                <a:spcPts val="0"/>
              </a:spcAft>
              <a:buSzPts val="1440"/>
              <a:buChar char="◆"/>
            </a:pPr>
            <a:r>
              <a:rPr lang="fr-FR" sz="1800"/>
              <a:t>Identifier ce qui relève de la charge prescrite/réelle/subjective</a:t>
            </a:r>
            <a:endParaRPr/>
          </a:p>
          <a:p>
            <a:pPr marL="1412875" lvl="2" indent="-285750" algn="l" rtl="0">
              <a:lnSpc>
                <a:spcPct val="100000"/>
              </a:lnSpc>
              <a:spcBef>
                <a:spcPts val="0"/>
              </a:spcBef>
              <a:spcAft>
                <a:spcPts val="0"/>
              </a:spcAft>
              <a:buSzPts val="1440"/>
              <a:buChar char="◆"/>
            </a:pPr>
            <a:r>
              <a:rPr lang="fr-FR" sz="1800"/>
              <a:t>Identifier les ressources, contraintes, </a:t>
            </a:r>
            <a:endParaRPr/>
          </a:p>
          <a:p>
            <a:pPr marL="1412875" lvl="2" indent="-285750" algn="l" rtl="0">
              <a:lnSpc>
                <a:spcPct val="100000"/>
              </a:lnSpc>
              <a:spcBef>
                <a:spcPts val="0"/>
              </a:spcBef>
              <a:spcAft>
                <a:spcPts val="0"/>
              </a:spcAft>
              <a:buSzPts val="1440"/>
              <a:buChar char="◆"/>
            </a:pPr>
            <a:r>
              <a:rPr lang="fr-FR" sz="1800"/>
              <a:t>Déterminer les marges de manœuvre</a:t>
            </a:r>
            <a:endParaRPr sz="1800"/>
          </a:p>
          <a:p>
            <a:pPr marL="1127125" lvl="2" indent="0" algn="l" rtl="0">
              <a:lnSpc>
                <a:spcPct val="100000"/>
              </a:lnSpc>
              <a:spcBef>
                <a:spcPts val="0"/>
              </a:spcBef>
              <a:spcAft>
                <a:spcPts val="0"/>
              </a:spcAft>
              <a:buSzPts val="1440"/>
              <a:buNone/>
            </a:pPr>
            <a:r>
              <a:rPr lang="fr-FR" sz="1800"/>
              <a:t> </a:t>
            </a:r>
            <a:endParaRPr sz="1800"/>
          </a:p>
          <a:p>
            <a:pPr marL="955675" lvl="1" indent="-285750" algn="l" rtl="0">
              <a:lnSpc>
                <a:spcPct val="100000"/>
              </a:lnSpc>
              <a:spcBef>
                <a:spcPts val="0"/>
              </a:spcBef>
              <a:spcAft>
                <a:spcPts val="0"/>
              </a:spcAft>
              <a:buSzPts val="1440"/>
              <a:buChar char="◆"/>
            </a:pPr>
            <a:r>
              <a:rPr lang="fr-FR" sz="2000"/>
              <a:t>Etape 3 : sur cette base, proposition d’Actions de régulation selon le niveau de résolutions des contraintes</a:t>
            </a:r>
            <a:endParaRPr/>
          </a:p>
          <a:p>
            <a:pPr marL="955675" lvl="1" indent="-194309" algn="l" rtl="0">
              <a:lnSpc>
                <a:spcPct val="100000"/>
              </a:lnSpc>
              <a:spcBef>
                <a:spcPts val="0"/>
              </a:spcBef>
              <a:spcAft>
                <a:spcPts val="0"/>
              </a:spcAft>
              <a:buSzPts val="1440"/>
              <a:buNone/>
            </a:pPr>
            <a:endParaRPr sz="1800"/>
          </a:p>
          <a:p>
            <a:pPr marL="955675" lvl="1" indent="-308610" algn="l" rtl="0">
              <a:lnSpc>
                <a:spcPct val="100000"/>
              </a:lnSpc>
              <a:spcBef>
                <a:spcPts val="0"/>
              </a:spcBef>
              <a:spcAft>
                <a:spcPts val="0"/>
              </a:spcAft>
              <a:buSzPts val="1800"/>
              <a:buChar char="◆"/>
            </a:pPr>
            <a:r>
              <a:rPr lang="fr-FR" sz="1800"/>
              <a:t>Modèles Excel : capitaliser sur l’expérimentation pour proposer des grilles « type » par métier , chaque manager /équipe peut faire </a:t>
            </a:r>
            <a:endParaRPr sz="1800"/>
          </a:p>
          <a:p>
            <a:pPr marL="669925" lvl="1" indent="0" algn="l" rtl="0">
              <a:lnSpc>
                <a:spcPct val="100000"/>
              </a:lnSpc>
              <a:spcBef>
                <a:spcPts val="0"/>
              </a:spcBef>
              <a:spcAft>
                <a:spcPts val="0"/>
              </a:spcAft>
              <a:buSzPts val="1440"/>
              <a:buNone/>
            </a:pPr>
            <a:r>
              <a:rPr lang="fr-FR" sz="1800"/>
              <a:t>       évoluer la grille suivant sa spécificité</a:t>
            </a:r>
            <a:endParaRPr sz="1800"/>
          </a:p>
          <a:p>
            <a:pPr marL="669925" lvl="1" indent="0" algn="l" rtl="0">
              <a:lnSpc>
                <a:spcPct val="100000"/>
              </a:lnSpc>
              <a:spcBef>
                <a:spcPts val="0"/>
              </a:spcBef>
              <a:spcAft>
                <a:spcPts val="0"/>
              </a:spcAft>
              <a:buSzPts val="1440"/>
              <a:buNone/>
            </a:pPr>
            <a:endParaRPr sz="2000"/>
          </a:p>
          <a:p>
            <a:pPr marL="955675" lvl="1" indent="-194309" algn="l" rtl="0">
              <a:lnSpc>
                <a:spcPct val="100000"/>
              </a:lnSpc>
              <a:spcBef>
                <a:spcPts val="0"/>
              </a:spcBef>
              <a:spcAft>
                <a:spcPts val="0"/>
              </a:spcAft>
              <a:buSzPts val="1440"/>
              <a:buNone/>
            </a:pPr>
            <a:endParaRPr sz="20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pic>
        <p:nvPicPr>
          <p:cNvPr id="525" name="Google Shape;525;p26" descr="https://www.departement41.fr/fileadmin/_processed_/b/f/csm_logo_loir-et-cher_quadri_72px_e453875068.png"/>
          <p:cNvPicPr preferRelativeResize="0"/>
          <p:nvPr/>
        </p:nvPicPr>
        <p:blipFill rotWithShape="1">
          <a:blip r:embed="rId3">
            <a:alphaModFix/>
          </a:blip>
          <a:srcRect/>
          <a:stretch/>
        </p:blipFill>
        <p:spPr>
          <a:xfrm>
            <a:off x="6732240" y="5638800"/>
            <a:ext cx="720080" cy="886544"/>
          </a:xfrm>
          <a:prstGeom prst="rect">
            <a:avLst/>
          </a:prstGeom>
          <a:noFill/>
          <a:ln>
            <a:noFill/>
          </a:ln>
        </p:spPr>
      </p:pic>
      <p:sp>
        <p:nvSpPr>
          <p:cNvPr id="526" name="Google Shape;526;p26"/>
          <p:cNvSpPr txBox="1">
            <a:spLocks noGrp="1"/>
          </p:cNvSpPr>
          <p:nvPr>
            <p:ph type="title"/>
          </p:nvPr>
        </p:nvSpPr>
        <p:spPr>
          <a:xfrm>
            <a:off x="1601437" y="158435"/>
            <a:ext cx="6786987" cy="692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br>
              <a:rPr lang="fr-FR"/>
            </a:br>
            <a:r>
              <a:rPr lang="fr-FR"/>
              <a:t>Etape 1 : grandes familles d’activité </a:t>
            </a:r>
            <a:endParaRPr/>
          </a:p>
        </p:txBody>
      </p:sp>
      <p:graphicFrame>
        <p:nvGraphicFramePr>
          <p:cNvPr id="527" name="Google Shape;527;p26"/>
          <p:cNvGraphicFramePr/>
          <p:nvPr/>
        </p:nvGraphicFramePr>
        <p:xfrm>
          <a:off x="683568" y="1437739"/>
          <a:ext cx="8064875" cy="4960875"/>
        </p:xfrm>
        <a:graphic>
          <a:graphicData uri="http://schemas.openxmlformats.org/drawingml/2006/table">
            <a:tbl>
              <a:tblPr>
                <a:noFill/>
                <a:tableStyleId>{13EE4E7C-7C56-48DF-B706-E81B5D3E09FE}</a:tableStyleId>
              </a:tblPr>
              <a:tblGrid>
                <a:gridCol w="1124775">
                  <a:extLst>
                    <a:ext uri="{9D8B030D-6E8A-4147-A177-3AD203B41FA5}">
                      <a16:colId xmlns:a16="http://schemas.microsoft.com/office/drawing/2014/main" val="20000"/>
                    </a:ext>
                  </a:extLst>
                </a:gridCol>
                <a:gridCol w="4690550">
                  <a:extLst>
                    <a:ext uri="{9D8B030D-6E8A-4147-A177-3AD203B41FA5}">
                      <a16:colId xmlns:a16="http://schemas.microsoft.com/office/drawing/2014/main" val="20001"/>
                    </a:ext>
                  </a:extLst>
                </a:gridCol>
                <a:gridCol w="1124775">
                  <a:extLst>
                    <a:ext uri="{9D8B030D-6E8A-4147-A177-3AD203B41FA5}">
                      <a16:colId xmlns:a16="http://schemas.microsoft.com/office/drawing/2014/main" val="20002"/>
                    </a:ext>
                  </a:extLst>
                </a:gridCol>
                <a:gridCol w="1124775">
                  <a:extLst>
                    <a:ext uri="{9D8B030D-6E8A-4147-A177-3AD203B41FA5}">
                      <a16:colId xmlns:a16="http://schemas.microsoft.com/office/drawing/2014/main" val="20003"/>
                    </a:ext>
                  </a:extLst>
                </a:gridCol>
              </a:tblGrid>
              <a:tr h="176700">
                <a:tc rowSpan="2">
                  <a:txBody>
                    <a:bodyPr/>
                    <a:lstStyle/>
                    <a:p>
                      <a:pPr marL="0" marR="0" lvl="0" indent="0" algn="l" rtl="0">
                        <a:lnSpc>
                          <a:spcPct val="100000"/>
                        </a:lnSpc>
                        <a:spcBef>
                          <a:spcPts val="0"/>
                        </a:spcBef>
                        <a:spcAft>
                          <a:spcPts val="0"/>
                        </a:spcAft>
                        <a:buNone/>
                      </a:pPr>
                      <a:r>
                        <a:rPr lang="fr-FR" sz="1200" b="1" i="1" u="none" strike="noStrike" cap="none"/>
                        <a:t>Grandes activités</a:t>
                      </a:r>
                      <a:endParaRPr/>
                    </a:p>
                  </a:txBody>
                  <a:tcPr marL="19975" marR="19975" marT="0" marB="0" anchor="ctr">
                    <a:lnL w="19050" cap="flat" cmpd="sng">
                      <a:solidFill>
                        <a:srgbClr val="FFFFFF"/>
                      </a:solidFill>
                      <a:prstDash val="solid"/>
                      <a:round/>
                      <a:headEnd type="none" w="sm" len="sm"/>
                      <a:tailEnd type="none" w="sm" len="sm"/>
                    </a:lnL>
                    <a:lnR w="9525" cap="flat" cmpd="sng">
                      <a:solidFill>
                        <a:srgbClr val="E077E6"/>
                      </a:solidFill>
                      <a:prstDash val="solid"/>
                      <a:round/>
                      <a:headEnd type="none" w="sm" len="sm"/>
                      <a:tailEnd type="none" w="sm" len="sm"/>
                    </a:lnR>
                    <a:lnT w="19050" cap="flat" cmpd="sng">
                      <a:solidFill>
                        <a:srgbClr val="FFFFFF"/>
                      </a:solidFill>
                      <a:prstDash val="solid"/>
                      <a:round/>
                      <a:headEnd type="none" w="sm" len="sm"/>
                      <a:tailEnd type="none" w="sm" len="sm"/>
                    </a:lnT>
                    <a:lnB w="9525" cap="flat" cmpd="sng">
                      <a:solidFill>
                        <a:srgbClr val="CCCCCC"/>
                      </a:solidFill>
                      <a:prstDash val="solid"/>
                      <a:round/>
                      <a:headEnd type="none" w="sm" len="sm"/>
                      <a:tailEnd type="none" w="sm" len="sm"/>
                    </a:lnB>
                    <a:solidFill>
                      <a:srgbClr val="C76402"/>
                    </a:solidFill>
                  </a:tcPr>
                </a:tc>
                <a:tc>
                  <a:txBody>
                    <a:bodyPr/>
                    <a:lstStyle/>
                    <a:p>
                      <a:pPr marL="0" marR="0" lvl="0" indent="0" algn="l" rtl="0">
                        <a:lnSpc>
                          <a:spcPct val="100000"/>
                        </a:lnSpc>
                        <a:spcBef>
                          <a:spcPts val="0"/>
                        </a:spcBef>
                        <a:spcAft>
                          <a:spcPts val="0"/>
                        </a:spcAft>
                        <a:buNone/>
                      </a:pPr>
                      <a:r>
                        <a:rPr lang="fr-FR" sz="700" b="1" i="1" u="none" strike="noStrike" cap="none"/>
                        <a:t>Description Charge</a:t>
                      </a:r>
                      <a:endParaRPr/>
                    </a:p>
                  </a:txBody>
                  <a:tcPr marL="19975" marR="19975" marT="0" marB="0" anchor="ctr">
                    <a:lnL w="9525" cap="flat" cmpd="sng">
                      <a:solidFill>
                        <a:srgbClr val="E077E6"/>
                      </a:solidFill>
                      <a:prstDash val="solid"/>
                      <a:round/>
                      <a:headEnd type="none" w="sm" len="sm"/>
                      <a:tailEnd type="none" w="sm" len="sm"/>
                    </a:lnL>
                    <a:lnR w="9525" cap="flat" cmpd="sng">
                      <a:solidFill>
                        <a:srgbClr val="CCCCCC"/>
                      </a:solidFill>
                      <a:prstDash val="solid"/>
                      <a:round/>
                      <a:headEnd type="none" w="sm" len="sm"/>
                      <a:tailEnd type="none" w="sm" len="sm"/>
                    </a:lnR>
                    <a:lnT w="19050" cap="flat" cmpd="sng">
                      <a:solidFill>
                        <a:srgbClr val="E077E6"/>
                      </a:solidFill>
                      <a:prstDash val="solid"/>
                      <a:round/>
                      <a:headEnd type="none" w="sm" len="sm"/>
                      <a:tailEnd type="none" w="sm" len="sm"/>
                    </a:lnT>
                    <a:lnB w="9525" cap="flat" cmpd="sng">
                      <a:solidFill>
                        <a:srgbClr val="CCCCCC"/>
                      </a:solidFill>
                      <a:prstDash val="solid"/>
                      <a:round/>
                      <a:headEnd type="none" w="sm" len="sm"/>
                      <a:tailEnd type="none" w="sm" len="sm"/>
                    </a:lnB>
                    <a:solidFill>
                      <a:srgbClr val="C76402"/>
                    </a:solidFill>
                  </a:tcPr>
                </a:tc>
                <a:tc rowSpan="2">
                  <a:txBody>
                    <a:bodyPr/>
                    <a:lstStyle/>
                    <a:p>
                      <a:pPr marL="0" marR="0" lvl="0" indent="0" algn="l" rtl="0">
                        <a:lnSpc>
                          <a:spcPct val="100000"/>
                        </a:lnSpc>
                        <a:spcBef>
                          <a:spcPts val="0"/>
                        </a:spcBef>
                        <a:spcAft>
                          <a:spcPts val="0"/>
                        </a:spcAft>
                        <a:buNone/>
                      </a:pPr>
                      <a:r>
                        <a:rPr lang="fr-FR" sz="1200" b="1" i="1" u="none" strike="noStrike" cap="none">
                          <a:solidFill>
                            <a:srgbClr val="000000"/>
                          </a:solidFill>
                          <a:latin typeface="Calibri"/>
                          <a:ea typeface="Calibri"/>
                          <a:cs typeface="Calibri"/>
                          <a:sym typeface="Calibri"/>
                        </a:rPr>
                        <a:t>temps ( à évaluer sur une semaine)</a:t>
                      </a:r>
                      <a:endParaRPr sz="1200" b="1" i="1" u="none" strike="noStrike" cap="none"/>
                    </a:p>
                  </a:txBody>
                  <a:tcPr marL="19975" marR="199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19050" cap="flat" cmpd="sng">
                      <a:solidFill>
                        <a:srgbClr val="FFFFFF"/>
                      </a:solidFill>
                      <a:prstDash val="solid"/>
                      <a:round/>
                      <a:headEnd type="none" w="sm" len="sm"/>
                      <a:tailEnd type="none" w="sm" len="sm"/>
                    </a:lnT>
                    <a:lnB w="9525" cap="flat" cmpd="sng">
                      <a:solidFill>
                        <a:srgbClr val="CCCCCC"/>
                      </a:solidFill>
                      <a:prstDash val="solid"/>
                      <a:round/>
                      <a:headEnd type="none" w="sm" len="sm"/>
                      <a:tailEnd type="none" w="sm" len="sm"/>
                    </a:lnB>
                    <a:solidFill>
                      <a:srgbClr val="C76402"/>
                    </a:solidFill>
                  </a:tcPr>
                </a:tc>
                <a:tc rowSpan="2">
                  <a:txBody>
                    <a:bodyPr/>
                    <a:lstStyle/>
                    <a:p>
                      <a:pPr marL="0" marR="0" lvl="0" indent="0" algn="l" rtl="0">
                        <a:lnSpc>
                          <a:spcPct val="100000"/>
                        </a:lnSpc>
                        <a:spcBef>
                          <a:spcPts val="0"/>
                        </a:spcBef>
                        <a:spcAft>
                          <a:spcPts val="0"/>
                        </a:spcAft>
                        <a:buNone/>
                      </a:pPr>
                      <a:r>
                        <a:rPr lang="fr-FR" sz="1200" b="1" i="1" u="none" strike="noStrike" cap="none"/>
                        <a:t>Autres indicateurs</a:t>
                      </a:r>
                      <a:endParaRPr/>
                    </a:p>
                  </a:txBody>
                  <a:tcPr marL="19975" marR="19975" marT="0" marB="0" anchor="ctr">
                    <a:lnL w="9525" cap="flat" cmpd="sng">
                      <a:solidFill>
                        <a:srgbClr val="CCCCCC"/>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9525" cap="flat" cmpd="sng">
                      <a:solidFill>
                        <a:srgbClr val="CCCCCC"/>
                      </a:solidFill>
                      <a:prstDash val="solid"/>
                      <a:round/>
                      <a:headEnd type="none" w="sm" len="sm"/>
                      <a:tailEnd type="none" w="sm" len="sm"/>
                    </a:lnB>
                    <a:solidFill>
                      <a:srgbClr val="C76402"/>
                    </a:solidFill>
                  </a:tcPr>
                </a:tc>
                <a:extLst>
                  <a:ext uri="{0D108BD9-81ED-4DB2-BD59-A6C34878D82A}">
                    <a16:rowId xmlns:a16="http://schemas.microsoft.com/office/drawing/2014/main" val="10000"/>
                  </a:ext>
                </a:extLst>
              </a:tr>
              <a:tr h="176700">
                <a:tc vMerge="1">
                  <a:txBody>
                    <a:bodyPr/>
                    <a:lstStyle/>
                    <a:p>
                      <a:endParaRPr lang="fr-FR"/>
                    </a:p>
                  </a:txBody>
                  <a:tcPr/>
                </a:tc>
                <a:tc>
                  <a:txBody>
                    <a:bodyPr/>
                    <a:lstStyle/>
                    <a:p>
                      <a:pPr marL="0" marR="0" lvl="0" indent="0" algn="l" rtl="0">
                        <a:lnSpc>
                          <a:spcPct val="100000"/>
                        </a:lnSpc>
                        <a:spcBef>
                          <a:spcPts val="0"/>
                        </a:spcBef>
                        <a:spcAft>
                          <a:spcPts val="0"/>
                        </a:spcAft>
                        <a:buNone/>
                      </a:pPr>
                      <a:r>
                        <a:rPr lang="fr-FR" sz="1200" b="1" i="1" u="none" strike="noStrike" cap="none">
                          <a:solidFill>
                            <a:srgbClr val="FBE4D5"/>
                          </a:solidFill>
                        </a:rPr>
                        <a:t>Illustration /exemple</a:t>
                      </a:r>
                      <a:endParaRPr/>
                    </a:p>
                  </a:txBody>
                  <a:tcPr marL="19975" marR="19975" marT="0" marB="0" anchor="ctr">
                    <a:lnL w="9525" cap="flat" cmpd="sng">
                      <a:solidFill>
                        <a:srgbClr val="CCCCCC"/>
                      </a:solidFill>
                      <a:prstDash val="solid"/>
                      <a:round/>
                      <a:headEnd type="none" w="sm" len="sm"/>
                      <a:tailEnd type="none" w="sm" len="sm"/>
                    </a:lnL>
                    <a:lnR w="19050" cap="flat" cmpd="sng">
                      <a:solidFill>
                        <a:srgbClr val="FFFFFF"/>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76402"/>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1"/>
                  </a:ext>
                </a:extLst>
              </a:tr>
              <a:tr h="2162700">
                <a:tc>
                  <a:txBody>
                    <a:bodyPr/>
                    <a:lstStyle/>
                    <a:p>
                      <a:pPr marL="0" marR="0" lvl="0" indent="0" algn="l" rtl="0">
                        <a:lnSpc>
                          <a:spcPct val="100000"/>
                        </a:lnSpc>
                        <a:spcBef>
                          <a:spcPts val="0"/>
                        </a:spcBef>
                        <a:spcAft>
                          <a:spcPts val="0"/>
                        </a:spcAft>
                        <a:buNone/>
                      </a:pPr>
                      <a:r>
                        <a:rPr lang="fr-FR" sz="1200" b="1" i="1" u="none" strike="noStrike" cap="none"/>
                        <a:t>Régulation et gestion activité</a:t>
                      </a:r>
                      <a:endParaRPr/>
                    </a:p>
                  </a:txBody>
                  <a:tcPr marL="19975" marR="19975" marT="0" marB="0" anchor="ctr">
                    <a:lnL w="19050" cap="flat" cmpd="sng">
                      <a:solidFill>
                        <a:srgbClr val="FFFFFF"/>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76402"/>
                    </a:solidFill>
                  </a:tcPr>
                </a:tc>
                <a:tc>
                  <a:txBody>
                    <a:bodyPr/>
                    <a:lstStyle/>
                    <a:p>
                      <a:pPr marL="0" marR="0" lvl="0" indent="0" algn="l" rtl="0">
                        <a:lnSpc>
                          <a:spcPct val="100000"/>
                        </a:lnSpc>
                        <a:spcBef>
                          <a:spcPts val="0"/>
                        </a:spcBef>
                        <a:spcAft>
                          <a:spcPts val="0"/>
                        </a:spcAft>
                        <a:buNone/>
                      </a:pPr>
                      <a:r>
                        <a:rPr lang="fr-FR" sz="1200" b="1" i="1" u="none" strike="noStrike" cap="none"/>
                        <a:t>Échanges et conseils techniques autour de l’activité auprès des collaborateurs </a:t>
                      </a:r>
                      <a:br>
                        <a:rPr lang="fr-FR" sz="1200" b="1" i="1" u="none" strike="noStrike" cap="none"/>
                      </a:br>
                      <a:r>
                        <a:rPr lang="fr-FR" sz="1200" b="1" i="1" u="none" strike="noStrike" cap="none"/>
                        <a:t>Apporter un soutien technique et harmoniser les bonnes pratiques pros </a:t>
                      </a:r>
                      <a:br>
                        <a:rPr lang="fr-FR" sz="1200" b="1" i="1" u="none" strike="noStrike" cap="none"/>
                      </a:br>
                      <a:r>
                        <a:rPr lang="fr-FR" sz="1200" b="1" i="1" u="none" strike="noStrike" cap="none"/>
                        <a:t>Suivi et régulation de la charge de travail. Organisation de l’activité / Prescrire le travail. Régulation de l’activité</a:t>
                      </a:r>
                      <a:br>
                        <a:rPr lang="fr-FR" sz="1200" b="1" i="1" u="none" strike="noStrike" cap="none"/>
                      </a:br>
                      <a:r>
                        <a:rPr lang="fr-FR" sz="1200" b="1" i="1" u="none" strike="noStrike" cap="none"/>
                        <a:t>Échanges informels</a:t>
                      </a:r>
                      <a:br>
                        <a:rPr lang="fr-FR" sz="1200" b="1" i="1" u="none" strike="noStrike" cap="none"/>
                      </a:br>
                      <a:r>
                        <a:rPr lang="fr-FR" sz="1200" b="1" i="1" u="none" strike="noStrike" cap="none"/>
                        <a:t>Animation ou participation des réunions d’équipe : réunion de service, inter-services</a:t>
                      </a:r>
                      <a:endParaRPr sz="1200" b="1" i="1" u="none" strike="noStrike" cap="none"/>
                    </a:p>
                  </a:txBody>
                  <a:tcPr marL="19975" marR="199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8071E7"/>
                      </a:solidFill>
                      <a:prstDash val="solid"/>
                      <a:round/>
                      <a:headEnd type="none" w="sm" len="sm"/>
                      <a:tailEnd type="none" w="sm" len="sm"/>
                    </a:lnB>
                    <a:solidFill>
                      <a:srgbClr val="EBD3CB"/>
                    </a:solidFill>
                  </a:tcPr>
                </a:tc>
                <a:tc>
                  <a:txBody>
                    <a:bodyPr/>
                    <a:lstStyle/>
                    <a:p>
                      <a:pPr marL="0" marR="0" lvl="0" indent="0" algn="l" rtl="0">
                        <a:lnSpc>
                          <a:spcPct val="100000"/>
                        </a:lnSpc>
                        <a:spcBef>
                          <a:spcPts val="0"/>
                        </a:spcBef>
                        <a:spcAft>
                          <a:spcPts val="0"/>
                        </a:spcAft>
                        <a:buNone/>
                      </a:pPr>
                      <a:endParaRPr sz="1200" u="none" strike="noStrike" cap="none"/>
                    </a:p>
                  </a:txBody>
                  <a:tcPr marL="19975" marR="199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BD3CB"/>
                    </a:solidFill>
                  </a:tcPr>
                </a:tc>
                <a:tc>
                  <a:txBody>
                    <a:bodyPr/>
                    <a:lstStyle/>
                    <a:p>
                      <a:pPr marL="0" marR="0" lvl="0" indent="0" algn="l" rtl="0">
                        <a:lnSpc>
                          <a:spcPct val="100000"/>
                        </a:lnSpc>
                        <a:spcBef>
                          <a:spcPts val="0"/>
                        </a:spcBef>
                        <a:spcAft>
                          <a:spcPts val="0"/>
                        </a:spcAft>
                        <a:buNone/>
                      </a:pPr>
                      <a:r>
                        <a:rPr lang="fr-FR" sz="1200" b="1" i="1" u="none" strike="noStrike" cap="none"/>
                        <a:t>nombre de personne vue</a:t>
                      </a:r>
                      <a:endParaRPr/>
                    </a:p>
                    <a:p>
                      <a:pPr marL="0" marR="0" lvl="0" indent="0" algn="l" rtl="0">
                        <a:lnSpc>
                          <a:spcPct val="100000"/>
                        </a:lnSpc>
                        <a:spcBef>
                          <a:spcPts val="0"/>
                        </a:spcBef>
                        <a:spcAft>
                          <a:spcPts val="0"/>
                        </a:spcAft>
                        <a:buNone/>
                      </a:pPr>
                      <a:r>
                        <a:rPr lang="fr-FR" sz="1200" b="1" i="1" u="none" strike="noStrike" cap="none"/>
                        <a:t>Nombre de réunions internes</a:t>
                      </a:r>
                      <a:endParaRPr/>
                    </a:p>
                  </a:txBody>
                  <a:tcPr marL="19975" marR="19975" marT="0" marB="0" anchor="ctr">
                    <a:lnL w="9525" cap="flat" cmpd="sng">
                      <a:solidFill>
                        <a:srgbClr val="CCCCCC"/>
                      </a:solidFill>
                      <a:prstDash val="solid"/>
                      <a:round/>
                      <a:headEnd type="none" w="sm" len="sm"/>
                      <a:tailEnd type="none" w="sm" len="sm"/>
                    </a:lnL>
                    <a:lnR w="19050" cap="flat" cmpd="sng">
                      <a:solidFill>
                        <a:srgbClr val="FFFFFF"/>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BD3CB"/>
                    </a:solidFill>
                  </a:tcPr>
                </a:tc>
                <a:extLst>
                  <a:ext uri="{0D108BD9-81ED-4DB2-BD59-A6C34878D82A}">
                    <a16:rowId xmlns:a16="http://schemas.microsoft.com/office/drawing/2014/main" val="10002"/>
                  </a:ext>
                </a:extLst>
              </a:tr>
              <a:tr h="969375">
                <a:tc>
                  <a:txBody>
                    <a:bodyPr/>
                    <a:lstStyle/>
                    <a:p>
                      <a:pPr marL="0" marR="0" lvl="0" indent="0" algn="l" rtl="0">
                        <a:lnSpc>
                          <a:spcPct val="100000"/>
                        </a:lnSpc>
                        <a:spcBef>
                          <a:spcPts val="0"/>
                        </a:spcBef>
                        <a:spcAft>
                          <a:spcPts val="0"/>
                        </a:spcAft>
                        <a:buNone/>
                      </a:pPr>
                      <a:r>
                        <a:rPr lang="fr-FR" sz="1200" b="1" i="1" u="none" strike="noStrike" cap="none"/>
                        <a:t>Gestion de personnel</a:t>
                      </a:r>
                      <a:endParaRPr/>
                    </a:p>
                  </a:txBody>
                  <a:tcPr marL="19975" marR="19975" marT="0" marB="0" anchor="ctr">
                    <a:lnL w="19050" cap="flat" cmpd="sng">
                      <a:solidFill>
                        <a:srgbClr val="FFFFFF"/>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76402"/>
                    </a:solidFill>
                  </a:tcPr>
                </a:tc>
                <a:tc>
                  <a:txBody>
                    <a:bodyPr/>
                    <a:lstStyle/>
                    <a:p>
                      <a:pPr marL="0" marR="0" lvl="0" indent="0" algn="l" rtl="0">
                        <a:lnSpc>
                          <a:spcPct val="100000"/>
                        </a:lnSpc>
                        <a:spcBef>
                          <a:spcPts val="0"/>
                        </a:spcBef>
                        <a:spcAft>
                          <a:spcPts val="0"/>
                        </a:spcAft>
                        <a:buNone/>
                      </a:pPr>
                      <a:r>
                        <a:rPr lang="fr-FR" sz="1200" b="1" i="1" u="none" strike="noStrike" cap="none">
                          <a:solidFill>
                            <a:srgbClr val="000000"/>
                          </a:solidFill>
                        </a:rPr>
                        <a:t>-Recrutement et intégration-tutorat Gestion et développement des compétences des collaborateurs (plan de formation, évaluation des compétences, entretiens annuels….)</a:t>
                      </a:r>
                      <a:br>
                        <a:rPr lang="fr-FR" sz="1200" b="1" i="1" u="none" strike="noStrike" cap="none">
                          <a:solidFill>
                            <a:srgbClr val="000000"/>
                          </a:solidFill>
                        </a:rPr>
                      </a:br>
                      <a:r>
                        <a:rPr lang="fr-FR" sz="1200" b="1" i="1" u="none" strike="noStrike" cap="none">
                          <a:solidFill>
                            <a:srgbClr val="000000"/>
                          </a:solidFill>
                        </a:rPr>
                        <a:t>- Prévention des risques, Élaboration des plannings, gestion des temps de travail</a:t>
                      </a:r>
                      <a:endParaRPr/>
                    </a:p>
                  </a:txBody>
                  <a:tcPr marL="19975" marR="199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8071E7"/>
                      </a:solidFill>
                      <a:prstDash val="solid"/>
                      <a:round/>
                      <a:headEnd type="none" w="sm" len="sm"/>
                      <a:tailEnd type="none" w="sm" len="sm"/>
                    </a:lnT>
                    <a:lnB w="9525" cap="flat" cmpd="sng">
                      <a:solidFill>
                        <a:srgbClr val="CCCCCC"/>
                      </a:solidFill>
                      <a:prstDash val="solid"/>
                      <a:round/>
                      <a:headEnd type="none" w="sm" len="sm"/>
                      <a:tailEnd type="none" w="sm" len="sm"/>
                    </a:lnB>
                    <a:solidFill>
                      <a:srgbClr val="EBD3CB"/>
                    </a:solidFill>
                  </a:tcPr>
                </a:tc>
                <a:tc>
                  <a:txBody>
                    <a:bodyPr/>
                    <a:lstStyle/>
                    <a:p>
                      <a:pPr marL="0" marR="0" lvl="0" indent="0" algn="l" rtl="0">
                        <a:lnSpc>
                          <a:spcPct val="100000"/>
                        </a:lnSpc>
                        <a:spcBef>
                          <a:spcPts val="0"/>
                        </a:spcBef>
                        <a:spcAft>
                          <a:spcPts val="0"/>
                        </a:spcAft>
                        <a:buNone/>
                      </a:pPr>
                      <a:endParaRPr sz="1200" u="none" strike="noStrike" cap="none"/>
                    </a:p>
                  </a:txBody>
                  <a:tcPr marL="19975" marR="199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BD3CB"/>
                    </a:solidFill>
                  </a:tcPr>
                </a:tc>
                <a:tc>
                  <a:txBody>
                    <a:bodyPr/>
                    <a:lstStyle/>
                    <a:p>
                      <a:pPr marL="0" marR="0" lvl="0" indent="0" algn="l" rtl="0">
                        <a:lnSpc>
                          <a:spcPct val="100000"/>
                        </a:lnSpc>
                        <a:spcBef>
                          <a:spcPts val="0"/>
                        </a:spcBef>
                        <a:spcAft>
                          <a:spcPts val="0"/>
                        </a:spcAft>
                        <a:buNone/>
                      </a:pPr>
                      <a:endParaRPr sz="1200" u="none" strike="noStrike" cap="none"/>
                    </a:p>
                  </a:txBody>
                  <a:tcPr marL="19975" marR="19975" marT="0" marB="0" anchor="ctr">
                    <a:lnL w="9525" cap="flat" cmpd="sng">
                      <a:solidFill>
                        <a:srgbClr val="CCCCCC"/>
                      </a:solidFill>
                      <a:prstDash val="solid"/>
                      <a:round/>
                      <a:headEnd type="none" w="sm" len="sm"/>
                      <a:tailEnd type="none" w="sm" len="sm"/>
                    </a:lnL>
                    <a:lnR w="19050" cap="flat" cmpd="sng">
                      <a:solidFill>
                        <a:srgbClr val="FFFFFF"/>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BD3CB"/>
                    </a:solidFill>
                  </a:tcPr>
                </a:tc>
                <a:extLst>
                  <a:ext uri="{0D108BD9-81ED-4DB2-BD59-A6C34878D82A}">
                    <a16:rowId xmlns:a16="http://schemas.microsoft.com/office/drawing/2014/main" val="10003"/>
                  </a:ext>
                </a:extLst>
              </a:tr>
              <a:tr h="539275">
                <a:tc>
                  <a:txBody>
                    <a:bodyPr/>
                    <a:lstStyle/>
                    <a:p>
                      <a:pPr marL="0" marR="0" lvl="0" indent="0" algn="l" rtl="0">
                        <a:lnSpc>
                          <a:spcPct val="100000"/>
                        </a:lnSpc>
                        <a:spcBef>
                          <a:spcPts val="0"/>
                        </a:spcBef>
                        <a:spcAft>
                          <a:spcPts val="0"/>
                        </a:spcAft>
                        <a:buNone/>
                      </a:pPr>
                      <a:r>
                        <a:rPr lang="fr-FR" sz="1200" b="1" i="1" u="none" strike="noStrike" cap="none"/>
                        <a:t>Travail avec les partenaires externes</a:t>
                      </a:r>
                      <a:endParaRPr/>
                    </a:p>
                  </a:txBody>
                  <a:tcPr marL="19975" marR="19975" marT="0" marB="0" anchor="ctr">
                    <a:lnL w="19050" cap="flat" cmpd="sng">
                      <a:solidFill>
                        <a:srgbClr val="FFFFFF"/>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76402"/>
                    </a:solidFill>
                  </a:tcPr>
                </a:tc>
                <a:tc>
                  <a:txBody>
                    <a:bodyPr/>
                    <a:lstStyle/>
                    <a:p>
                      <a:pPr marL="0" marR="0" lvl="0" indent="0" algn="l" rtl="0">
                        <a:lnSpc>
                          <a:spcPct val="100000"/>
                        </a:lnSpc>
                        <a:spcBef>
                          <a:spcPts val="0"/>
                        </a:spcBef>
                        <a:spcAft>
                          <a:spcPts val="0"/>
                        </a:spcAft>
                        <a:buNone/>
                      </a:pPr>
                      <a:r>
                        <a:rPr lang="fr-FR" sz="1200" u="none" strike="noStrike" cap="none"/>
                        <a:t>Relations institutionnelles et politiques </a:t>
                      </a:r>
                      <a:br>
                        <a:rPr lang="fr-FR" sz="1200" u="none" strike="noStrike" cap="none"/>
                      </a:br>
                      <a:r>
                        <a:rPr lang="fr-FR" sz="1200" u="none" strike="noStrike" cap="none"/>
                        <a:t>(Pérennisation et/ou promotion de l’activité) </a:t>
                      </a:r>
                      <a:br>
                        <a:rPr lang="fr-FR" sz="1200" u="none" strike="noStrike" cap="none"/>
                      </a:br>
                      <a:endParaRPr sz="1200" u="none" strike="noStrike" cap="none"/>
                    </a:p>
                  </a:txBody>
                  <a:tcPr marL="19975" marR="199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5EAE7"/>
                    </a:solidFill>
                  </a:tcPr>
                </a:tc>
                <a:tc>
                  <a:txBody>
                    <a:bodyPr/>
                    <a:lstStyle/>
                    <a:p>
                      <a:pPr marL="0" marR="0" lvl="0" indent="0" algn="l" rtl="0">
                        <a:lnSpc>
                          <a:spcPct val="100000"/>
                        </a:lnSpc>
                        <a:spcBef>
                          <a:spcPts val="0"/>
                        </a:spcBef>
                        <a:spcAft>
                          <a:spcPts val="0"/>
                        </a:spcAft>
                        <a:buNone/>
                      </a:pPr>
                      <a:endParaRPr sz="1200" u="none" strike="noStrike" cap="none"/>
                    </a:p>
                  </a:txBody>
                  <a:tcPr marL="19975" marR="199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5EAE7"/>
                    </a:solidFill>
                  </a:tcPr>
                </a:tc>
                <a:tc>
                  <a:txBody>
                    <a:bodyPr/>
                    <a:lstStyle/>
                    <a:p>
                      <a:pPr marL="0" marR="0" lvl="0" indent="0" algn="l" rtl="0">
                        <a:lnSpc>
                          <a:spcPct val="100000"/>
                        </a:lnSpc>
                        <a:spcBef>
                          <a:spcPts val="0"/>
                        </a:spcBef>
                        <a:spcAft>
                          <a:spcPts val="0"/>
                        </a:spcAft>
                        <a:buNone/>
                      </a:pPr>
                      <a:r>
                        <a:rPr lang="fr-FR" sz="1200" i="1" u="none" strike="noStrike" cap="none"/>
                        <a:t>Nombre de réunion, productions</a:t>
                      </a:r>
                      <a:endParaRPr/>
                    </a:p>
                  </a:txBody>
                  <a:tcPr marL="19975" marR="19975" marT="0" marB="0" anchor="ctr">
                    <a:lnL w="9525" cap="flat" cmpd="sng">
                      <a:solidFill>
                        <a:srgbClr val="CCCCCC"/>
                      </a:solidFill>
                      <a:prstDash val="solid"/>
                      <a:round/>
                      <a:headEnd type="none" w="sm" len="sm"/>
                      <a:tailEnd type="none" w="sm" len="sm"/>
                    </a:lnL>
                    <a:lnR w="19050" cap="flat" cmpd="sng">
                      <a:solidFill>
                        <a:srgbClr val="FFFFFF"/>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5EAE7"/>
                    </a:solidFill>
                  </a:tcPr>
                </a:tc>
                <a:extLst>
                  <a:ext uri="{0D108BD9-81ED-4DB2-BD59-A6C34878D82A}">
                    <a16:rowId xmlns:a16="http://schemas.microsoft.com/office/drawing/2014/main" val="10004"/>
                  </a:ext>
                </a:extLst>
              </a:tr>
              <a:tr h="206950">
                <a:tc>
                  <a:txBody>
                    <a:bodyPr/>
                    <a:lstStyle/>
                    <a:p>
                      <a:pPr marL="0" marR="0" lvl="0" indent="0" algn="l" rtl="0">
                        <a:lnSpc>
                          <a:spcPct val="100000"/>
                        </a:lnSpc>
                        <a:spcBef>
                          <a:spcPts val="0"/>
                        </a:spcBef>
                        <a:spcAft>
                          <a:spcPts val="0"/>
                        </a:spcAft>
                        <a:buNone/>
                      </a:pPr>
                      <a:r>
                        <a:rPr lang="fr-FR" sz="1200" b="1" i="1" u="none" strike="noStrike" cap="none"/>
                        <a:t>Conduite projet</a:t>
                      </a:r>
                      <a:endParaRPr/>
                    </a:p>
                  </a:txBody>
                  <a:tcPr marL="19975" marR="19975" marT="0" marB="0" anchor="ctr">
                    <a:lnL w="19050" cap="flat" cmpd="sng">
                      <a:solidFill>
                        <a:srgbClr val="FFFFFF"/>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19050" cap="flat" cmpd="sng">
                      <a:solidFill>
                        <a:srgbClr val="FFFFFF"/>
                      </a:solidFill>
                      <a:prstDash val="solid"/>
                      <a:round/>
                      <a:headEnd type="none" w="sm" len="sm"/>
                      <a:tailEnd type="none" w="sm" len="sm"/>
                    </a:lnB>
                    <a:solidFill>
                      <a:srgbClr val="C76402"/>
                    </a:solidFill>
                  </a:tcPr>
                </a:tc>
                <a:tc>
                  <a:txBody>
                    <a:bodyPr/>
                    <a:lstStyle/>
                    <a:p>
                      <a:pPr marL="0" marR="0" lvl="0" indent="0" algn="l" rtl="0">
                        <a:lnSpc>
                          <a:spcPct val="100000"/>
                        </a:lnSpc>
                        <a:spcBef>
                          <a:spcPts val="0"/>
                        </a:spcBef>
                        <a:spcAft>
                          <a:spcPts val="0"/>
                        </a:spcAft>
                        <a:buNone/>
                      </a:pPr>
                      <a:r>
                        <a:rPr lang="fr-FR" sz="1200" b="1" i="1" u="none" strike="noStrike" cap="none"/>
                        <a:t>Conduite de projet interne</a:t>
                      </a:r>
                      <a:endParaRPr/>
                    </a:p>
                  </a:txBody>
                  <a:tcPr marL="19975" marR="199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19050" cap="flat" cmpd="sng">
                      <a:solidFill>
                        <a:srgbClr val="FFFFFF"/>
                      </a:solidFill>
                      <a:prstDash val="solid"/>
                      <a:round/>
                      <a:headEnd type="none" w="sm" len="sm"/>
                      <a:tailEnd type="none" w="sm" len="sm"/>
                    </a:lnB>
                    <a:solidFill>
                      <a:srgbClr val="EBD3CB"/>
                    </a:solidFill>
                  </a:tcPr>
                </a:tc>
                <a:tc>
                  <a:txBody>
                    <a:bodyPr/>
                    <a:lstStyle/>
                    <a:p>
                      <a:pPr marL="0" marR="0" lvl="0" indent="0" algn="l" rtl="0">
                        <a:lnSpc>
                          <a:spcPct val="100000"/>
                        </a:lnSpc>
                        <a:spcBef>
                          <a:spcPts val="0"/>
                        </a:spcBef>
                        <a:spcAft>
                          <a:spcPts val="0"/>
                        </a:spcAft>
                        <a:buNone/>
                      </a:pPr>
                      <a:endParaRPr sz="1200" u="none" strike="noStrike" cap="none"/>
                    </a:p>
                  </a:txBody>
                  <a:tcPr marL="19975" marR="199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19050" cap="flat" cmpd="sng">
                      <a:solidFill>
                        <a:srgbClr val="FFFFFF"/>
                      </a:solidFill>
                      <a:prstDash val="solid"/>
                      <a:round/>
                      <a:headEnd type="none" w="sm" len="sm"/>
                      <a:tailEnd type="none" w="sm" len="sm"/>
                    </a:lnB>
                    <a:solidFill>
                      <a:srgbClr val="EBD3CB"/>
                    </a:solidFill>
                  </a:tcPr>
                </a:tc>
                <a:tc>
                  <a:txBody>
                    <a:bodyPr/>
                    <a:lstStyle/>
                    <a:p>
                      <a:pPr marL="0" marR="0" lvl="0" indent="0" algn="l" rtl="0">
                        <a:lnSpc>
                          <a:spcPct val="100000"/>
                        </a:lnSpc>
                        <a:spcBef>
                          <a:spcPts val="0"/>
                        </a:spcBef>
                        <a:spcAft>
                          <a:spcPts val="0"/>
                        </a:spcAft>
                        <a:buNone/>
                      </a:pPr>
                      <a:r>
                        <a:rPr lang="fr-FR" sz="1200" i="1" u="none" strike="noStrike" cap="none"/>
                        <a:t>Nombre de projet en cours d'année et de jour prévu</a:t>
                      </a:r>
                      <a:endParaRPr/>
                    </a:p>
                  </a:txBody>
                  <a:tcPr marL="19975" marR="19975" marT="0" marB="0" anchor="ctr">
                    <a:lnL w="9525" cap="flat" cmpd="sng">
                      <a:solidFill>
                        <a:srgbClr val="CCCCCC"/>
                      </a:solidFill>
                      <a:prstDash val="solid"/>
                      <a:round/>
                      <a:headEnd type="none" w="sm" len="sm"/>
                      <a:tailEnd type="none" w="sm" len="sm"/>
                    </a:lnL>
                    <a:lnR w="19050" cap="flat" cmpd="sng">
                      <a:solidFill>
                        <a:srgbClr val="FFFFFF"/>
                      </a:solidFill>
                      <a:prstDash val="solid"/>
                      <a:round/>
                      <a:headEnd type="none" w="sm" len="sm"/>
                      <a:tailEnd type="none" w="sm" len="sm"/>
                    </a:lnR>
                    <a:lnT w="9525" cap="flat" cmpd="sng">
                      <a:solidFill>
                        <a:srgbClr val="CCCCCC"/>
                      </a:solidFill>
                      <a:prstDash val="solid"/>
                      <a:round/>
                      <a:headEnd type="none" w="sm" len="sm"/>
                      <a:tailEnd type="none" w="sm" len="sm"/>
                    </a:lnT>
                    <a:lnB w="19050" cap="flat" cmpd="sng">
                      <a:solidFill>
                        <a:srgbClr val="FFFFFF"/>
                      </a:solidFill>
                      <a:prstDash val="solid"/>
                      <a:round/>
                      <a:headEnd type="none" w="sm" len="sm"/>
                      <a:tailEnd type="none" w="sm" len="sm"/>
                    </a:lnB>
                    <a:solidFill>
                      <a:srgbClr val="EBD3CB"/>
                    </a:solidFill>
                  </a:tcPr>
                </a:tc>
                <a:extLst>
                  <a:ext uri="{0D108BD9-81ED-4DB2-BD59-A6C34878D82A}">
                    <a16:rowId xmlns:a16="http://schemas.microsoft.com/office/drawing/2014/main" val="10005"/>
                  </a:ext>
                </a:extLst>
              </a:tr>
            </a:tbl>
          </a:graphicData>
        </a:graphic>
      </p:graphicFrame>
      <p:pic>
        <p:nvPicPr>
          <p:cNvPr id="528" name="Google Shape;528;p26"/>
          <p:cNvPicPr preferRelativeResize="0"/>
          <p:nvPr/>
        </p:nvPicPr>
        <p:blipFill rotWithShape="1">
          <a:blip r:embed="rId4">
            <a:alphaModFix/>
          </a:blip>
          <a:srcRect/>
          <a:stretch/>
        </p:blipFill>
        <p:spPr>
          <a:xfrm>
            <a:off x="53029" y="158435"/>
            <a:ext cx="1548408" cy="132634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27"/>
          <p:cNvSpPr txBox="1">
            <a:spLocks noGrp="1"/>
          </p:cNvSpPr>
          <p:nvPr>
            <p:ph type="title"/>
          </p:nvPr>
        </p:nvSpPr>
        <p:spPr>
          <a:xfrm>
            <a:off x="0" y="620688"/>
            <a:ext cx="7956300" cy="692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fr-FR"/>
              <a:t>Etape 2 : repérage et évaluation de </a:t>
            </a:r>
            <a:endParaRPr/>
          </a:p>
          <a:p>
            <a:pPr marL="0" lvl="0" indent="0" algn="r" rtl="0">
              <a:lnSpc>
                <a:spcPct val="100000"/>
              </a:lnSpc>
              <a:spcBef>
                <a:spcPts val="0"/>
              </a:spcBef>
              <a:spcAft>
                <a:spcPts val="0"/>
              </a:spcAft>
              <a:buSzPts val="1400"/>
              <a:buNone/>
            </a:pPr>
            <a:r>
              <a:rPr lang="fr-FR"/>
              <a:t>La Charge</a:t>
            </a:r>
            <a:endParaRPr/>
          </a:p>
        </p:txBody>
      </p:sp>
      <p:graphicFrame>
        <p:nvGraphicFramePr>
          <p:cNvPr id="534" name="Google Shape;534;p27"/>
          <p:cNvGraphicFramePr/>
          <p:nvPr/>
        </p:nvGraphicFramePr>
        <p:xfrm>
          <a:off x="15189" y="1700808"/>
          <a:ext cx="9077325" cy="3948485"/>
        </p:xfrm>
        <a:graphic>
          <a:graphicData uri="http://schemas.openxmlformats.org/drawingml/2006/table">
            <a:tbl>
              <a:tblPr>
                <a:noFill/>
                <a:tableStyleId>{13EE4E7C-7C56-48DF-B706-E81B5D3E09FE}</a:tableStyleId>
              </a:tblPr>
              <a:tblGrid>
                <a:gridCol w="2457450">
                  <a:extLst>
                    <a:ext uri="{9D8B030D-6E8A-4147-A177-3AD203B41FA5}">
                      <a16:colId xmlns:a16="http://schemas.microsoft.com/office/drawing/2014/main" val="20000"/>
                    </a:ext>
                  </a:extLst>
                </a:gridCol>
                <a:gridCol w="3562350">
                  <a:extLst>
                    <a:ext uri="{9D8B030D-6E8A-4147-A177-3AD203B41FA5}">
                      <a16:colId xmlns:a16="http://schemas.microsoft.com/office/drawing/2014/main" val="20001"/>
                    </a:ext>
                  </a:extLst>
                </a:gridCol>
                <a:gridCol w="3057525">
                  <a:extLst>
                    <a:ext uri="{9D8B030D-6E8A-4147-A177-3AD203B41FA5}">
                      <a16:colId xmlns:a16="http://schemas.microsoft.com/office/drawing/2014/main" val="20002"/>
                    </a:ext>
                  </a:extLst>
                </a:gridCol>
              </a:tblGrid>
              <a:tr h="427750">
                <a:tc gridSpan="3">
                  <a:txBody>
                    <a:bodyPr/>
                    <a:lstStyle/>
                    <a:p>
                      <a:pPr marL="0" marR="0" lvl="0" indent="0" algn="l" rtl="0">
                        <a:lnSpc>
                          <a:spcPct val="115000"/>
                        </a:lnSpc>
                        <a:spcBef>
                          <a:spcPts val="0"/>
                        </a:spcBef>
                        <a:spcAft>
                          <a:spcPts val="0"/>
                        </a:spcAft>
                        <a:buClr>
                          <a:srgbClr val="000000"/>
                        </a:buClr>
                        <a:buSzPts val="1400"/>
                        <a:buFont typeface="Arial"/>
                        <a:buNone/>
                      </a:pPr>
                      <a:r>
                        <a:rPr lang="fr-FR" sz="1400" b="1" u="none" strike="noStrike" cap="none">
                          <a:latin typeface="Calibri"/>
                          <a:ea typeface="Calibri"/>
                          <a:cs typeface="Calibri"/>
                          <a:sym typeface="Calibri"/>
                        </a:rPr>
                        <a:t>Métier ou activité  </a:t>
                      </a:r>
                      <a:r>
                        <a:rPr lang="fr-FR" sz="1400" u="none" strike="noStrike" cap="none">
                          <a:latin typeface="Calibri"/>
                          <a:ea typeface="Calibri"/>
                          <a:cs typeface="Calibri"/>
                          <a:sym typeface="Calibri"/>
                        </a:rPr>
                        <a:t>Gestion du personnel</a:t>
                      </a:r>
                      <a:endParaRPr sz="1400" u="none" strike="noStrike" cap="none">
                        <a:latin typeface="Calibri"/>
                        <a:ea typeface="Calibri"/>
                        <a:cs typeface="Calibri"/>
                        <a:sym typeface="Calibri"/>
                      </a:endParaRPr>
                    </a:p>
                  </a:txBody>
                  <a:tcPr marL="68575" marR="68575" marT="34300" marB="343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8FD9FB"/>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571775">
                <a:tc>
                  <a:txBody>
                    <a:bodyPr/>
                    <a:lstStyle/>
                    <a:p>
                      <a:pPr marL="0" marR="0" lvl="0" indent="0" algn="ctr" rtl="0">
                        <a:lnSpc>
                          <a:spcPct val="115000"/>
                        </a:lnSpc>
                        <a:spcBef>
                          <a:spcPts val="0"/>
                        </a:spcBef>
                        <a:spcAft>
                          <a:spcPts val="0"/>
                        </a:spcAft>
                        <a:buClr>
                          <a:srgbClr val="000000"/>
                        </a:buClr>
                        <a:buSzPts val="1400"/>
                        <a:buFont typeface="Arial"/>
                        <a:buNone/>
                      </a:pPr>
                      <a:r>
                        <a:rPr lang="fr-FR" sz="1400" b="1" u="none" strike="noStrike" cap="none">
                          <a:latin typeface="Calibri"/>
                          <a:ea typeface="Calibri"/>
                          <a:cs typeface="Calibri"/>
                          <a:sym typeface="Calibri"/>
                        </a:rPr>
                        <a:t>Charge prescrite</a:t>
                      </a:r>
                      <a:endParaRPr sz="1400" b="1" u="none" strike="noStrike" cap="none">
                        <a:latin typeface="Calibri"/>
                        <a:ea typeface="Calibri"/>
                        <a:cs typeface="Calibri"/>
                        <a:sym typeface="Calibri"/>
                      </a:endParaRPr>
                    </a:p>
                  </a:txBody>
                  <a:tcPr marL="68575" marR="68575" marT="34300" marB="343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E7E7E7"/>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fr-FR" sz="1400" b="1" u="none" strike="noStrike" cap="none">
                          <a:latin typeface="Calibri"/>
                          <a:ea typeface="Calibri"/>
                          <a:cs typeface="Calibri"/>
                          <a:sym typeface="Calibri"/>
                        </a:rPr>
                        <a:t>Charge réelle</a:t>
                      </a:r>
                      <a:endParaRPr sz="1400" b="1" u="none" strike="noStrike" cap="none">
                        <a:latin typeface="Calibri"/>
                        <a:ea typeface="Calibri"/>
                        <a:cs typeface="Calibri"/>
                        <a:sym typeface="Calibri"/>
                      </a:endParaRPr>
                    </a:p>
                  </a:txBody>
                  <a:tcPr marL="68575" marR="68575" marT="34300" marB="343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E7E7E7"/>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fr-FR" sz="1400" b="1" u="none" strike="noStrike" cap="none">
                          <a:latin typeface="Calibri"/>
                          <a:ea typeface="Calibri"/>
                          <a:cs typeface="Calibri"/>
                          <a:sym typeface="Calibri"/>
                        </a:rPr>
                        <a:t>Charge subjective</a:t>
                      </a:r>
                      <a:endParaRPr sz="1400" b="1" u="none" strike="noStrike" cap="none">
                        <a:latin typeface="Calibri"/>
                        <a:ea typeface="Calibri"/>
                        <a:cs typeface="Calibri"/>
                        <a:sym typeface="Calibri"/>
                      </a:endParaRPr>
                    </a:p>
                  </a:txBody>
                  <a:tcPr marL="68575" marR="68575" marT="34300" marB="343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E7E7E7"/>
                    </a:solidFill>
                  </a:tcPr>
                </a:tc>
                <a:extLst>
                  <a:ext uri="{0D108BD9-81ED-4DB2-BD59-A6C34878D82A}">
                    <a16:rowId xmlns:a16="http://schemas.microsoft.com/office/drawing/2014/main" val="10001"/>
                  </a:ext>
                </a:extLst>
              </a:tr>
              <a:tr h="2435575">
                <a:tc>
                  <a:txBody>
                    <a:bodyPr/>
                    <a:lstStyle/>
                    <a:p>
                      <a:pPr marL="0" marR="0" lvl="0" indent="0" algn="l" rtl="0">
                        <a:lnSpc>
                          <a:spcPct val="100000"/>
                        </a:lnSpc>
                        <a:spcBef>
                          <a:spcPts val="0"/>
                        </a:spcBef>
                        <a:spcAft>
                          <a:spcPts val="0"/>
                        </a:spcAft>
                        <a:buClr>
                          <a:srgbClr val="000000"/>
                        </a:buClr>
                        <a:buSzPts val="1300"/>
                        <a:buFont typeface="Arial"/>
                        <a:buNone/>
                      </a:pPr>
                      <a:r>
                        <a:rPr lang="fr-FR" sz="1300" b="1" u="none" strike="noStrike" cap="none">
                          <a:latin typeface="Calibri"/>
                          <a:ea typeface="Calibri"/>
                          <a:cs typeface="Calibri"/>
                          <a:sym typeface="Calibri"/>
                        </a:rPr>
                        <a:t>Gestion RH classique </a:t>
                      </a:r>
                      <a:endParaRPr sz="1300" b="1"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b="1"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Renouvellement des contrats/ Gestion des fins de contrats</a:t>
                      </a: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Gestion des conflits</a:t>
                      </a: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Gestion des promotions et des avancements</a:t>
                      </a: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Gestion des télétravailleurs</a:t>
                      </a: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Gestion des turn-over (lien avec les recrutements) et des formations des agents</a:t>
                      </a:r>
                      <a:endParaRPr sz="1300" u="none" strike="noStrike" cap="none">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1300"/>
                        <a:buFont typeface="Arial"/>
                        <a:buNone/>
                      </a:pPr>
                      <a:r>
                        <a:rPr lang="fr-FR" sz="1300" u="none" strike="noStrike" cap="none">
                          <a:latin typeface="Calibri"/>
                          <a:ea typeface="Calibri"/>
                          <a:cs typeface="Calibri"/>
                          <a:sym typeface="Calibri"/>
                        </a:rPr>
                        <a:t> </a:t>
                      </a:r>
                      <a:endParaRPr sz="1300" u="none" strike="noStrike" cap="none">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1300"/>
                        <a:buFont typeface="Arial"/>
                        <a:buNone/>
                      </a:pPr>
                      <a:r>
                        <a:rPr lang="fr-FR" sz="1300" b="1" u="sng" strike="noStrike" cap="none">
                          <a:latin typeface="Calibri"/>
                          <a:ea typeface="Calibri"/>
                          <a:cs typeface="Calibri"/>
                          <a:sym typeface="Calibri"/>
                        </a:rPr>
                        <a:t> </a:t>
                      </a:r>
                      <a:endParaRPr sz="1300" b="1" u="sng" strike="noStrike" cap="none">
                        <a:latin typeface="Calibri"/>
                        <a:ea typeface="Calibri"/>
                        <a:cs typeface="Calibri"/>
                        <a:sym typeface="Calibri"/>
                      </a:endParaRPr>
                    </a:p>
                  </a:txBody>
                  <a:tcPr marL="68575" marR="68575" marT="34300" marB="343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Renouvellement des agents en CDD, Gestion des fins de contrats</a:t>
                      </a: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Gestion des mi-temps thérapeutique</a:t>
                      </a: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Accompagnement des agents en difficultés accompagnement des agents ayant un RQTH quand connaissance par le manager</a:t>
                      </a: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Accompagnement des conflits entre agents</a:t>
                      </a: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Gestion de chronotime et des congés</a:t>
                      </a: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Accompagnement et suivi de l’activité des télétravailleurs, Renouvellement des contrats de télétravail</a:t>
                      </a: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 Réunion de service : Préparation et Animation d'une réunion, Relecture des Comptes rendus ou des relevés de décision</a:t>
                      </a:r>
                      <a:endParaRPr sz="1300" u="none" strike="noStrike" cap="none">
                        <a:latin typeface="Calibri"/>
                        <a:ea typeface="Calibri"/>
                        <a:cs typeface="Calibri"/>
                        <a:sym typeface="Calibri"/>
                      </a:endParaRPr>
                    </a:p>
                  </a:txBody>
                  <a:tcPr marL="68575" marR="68575" marT="34300" marB="343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Charges mentales pour accompagner les agents dont le contrat n’est pas renouvelé ou les agents n’ayant pas eu de promotion ou non réussi un concours</a:t>
                      </a: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 </a:t>
                      </a: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Charge émotionnelle du management</a:t>
                      </a: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Apporter un soutien psychologique</a:t>
                      </a: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Charges mentales liées à la gestion de risque RH et usagers (ex : canicule, froid, etc.)</a:t>
                      </a:r>
                      <a:endParaRPr sz="1300" u="none" strike="noStrike" cap="none">
                        <a:latin typeface="Calibri"/>
                        <a:ea typeface="Calibri"/>
                        <a:cs typeface="Calibri"/>
                        <a:sym typeface="Calibri"/>
                      </a:endParaRPr>
                    </a:p>
                  </a:txBody>
                  <a:tcPr marL="68575" marR="68575" marT="34300" marB="343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bl>
          </a:graphicData>
        </a:graphic>
      </p:graphicFrame>
      <p:sp>
        <p:nvSpPr>
          <p:cNvPr id="535" name="Google Shape;535;p27"/>
          <p:cNvSpPr txBox="1"/>
          <p:nvPr/>
        </p:nvSpPr>
        <p:spPr>
          <a:xfrm>
            <a:off x="2213591" y="5877700"/>
            <a:ext cx="4680520" cy="584775"/>
          </a:xfrm>
          <a:prstGeom prst="rect">
            <a:avLst/>
          </a:prstGeom>
          <a:solidFill>
            <a:schemeClr val="accent2"/>
          </a:solidFill>
          <a:ln w="25400" cap="flat" cmpd="sng">
            <a:solidFill>
              <a:srgbClr val="689EB7"/>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600">
                <a:solidFill>
                  <a:schemeClr val="dk1"/>
                </a:solidFill>
                <a:latin typeface="Times New Roman"/>
                <a:ea typeface="Times New Roman"/>
                <a:cs typeface="Times New Roman"/>
                <a:sym typeface="Times New Roman"/>
              </a:rPr>
              <a:t>Extrait d’une activité : formalisation des différentes charges</a:t>
            </a:r>
            <a:endParaRPr/>
          </a:p>
        </p:txBody>
      </p:sp>
      <p:pic>
        <p:nvPicPr>
          <p:cNvPr id="536" name="Google Shape;536;p27"/>
          <p:cNvPicPr preferRelativeResize="0"/>
          <p:nvPr/>
        </p:nvPicPr>
        <p:blipFill rotWithShape="1">
          <a:blip r:embed="rId3">
            <a:alphaModFix/>
          </a:blip>
          <a:srcRect/>
          <a:stretch/>
        </p:blipFill>
        <p:spPr>
          <a:xfrm>
            <a:off x="53029" y="158435"/>
            <a:ext cx="1548408" cy="132634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pic>
        <p:nvPicPr>
          <p:cNvPr id="541" name="Google Shape;541;p28" descr="https://www.departement41.fr/fileadmin/_processed_/b/f/csm_logo_loir-et-cher_quadri_72px_e453875068.png"/>
          <p:cNvPicPr preferRelativeResize="0"/>
          <p:nvPr/>
        </p:nvPicPr>
        <p:blipFill rotWithShape="1">
          <a:blip r:embed="rId3">
            <a:alphaModFix/>
          </a:blip>
          <a:srcRect/>
          <a:stretch/>
        </p:blipFill>
        <p:spPr>
          <a:xfrm>
            <a:off x="6732240" y="5638800"/>
            <a:ext cx="720080" cy="886544"/>
          </a:xfrm>
          <a:prstGeom prst="rect">
            <a:avLst/>
          </a:prstGeom>
          <a:noFill/>
          <a:ln>
            <a:noFill/>
          </a:ln>
        </p:spPr>
      </p:pic>
      <p:sp>
        <p:nvSpPr>
          <p:cNvPr id="542" name="Google Shape;542;p28"/>
          <p:cNvSpPr txBox="1">
            <a:spLocks noGrp="1"/>
          </p:cNvSpPr>
          <p:nvPr>
            <p:ph type="title"/>
          </p:nvPr>
        </p:nvSpPr>
        <p:spPr>
          <a:xfrm>
            <a:off x="1331639" y="332656"/>
            <a:ext cx="6708189" cy="692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fr-FR"/>
              <a:t>Etape 2 : Repérage des contraintes et ressources </a:t>
            </a:r>
            <a:endParaRPr/>
          </a:p>
        </p:txBody>
      </p:sp>
      <p:graphicFrame>
        <p:nvGraphicFramePr>
          <p:cNvPr id="543" name="Google Shape;543;p28"/>
          <p:cNvGraphicFramePr/>
          <p:nvPr/>
        </p:nvGraphicFramePr>
        <p:xfrm>
          <a:off x="85725" y="1484784"/>
          <a:ext cx="9067800" cy="5047615"/>
        </p:xfrm>
        <a:graphic>
          <a:graphicData uri="http://schemas.openxmlformats.org/drawingml/2006/table">
            <a:tbl>
              <a:tblPr>
                <a:noFill/>
                <a:tableStyleId>{13EE4E7C-7C56-48DF-B706-E81B5D3E09FE}</a:tableStyleId>
              </a:tblPr>
              <a:tblGrid>
                <a:gridCol w="942975">
                  <a:extLst>
                    <a:ext uri="{9D8B030D-6E8A-4147-A177-3AD203B41FA5}">
                      <a16:colId xmlns:a16="http://schemas.microsoft.com/office/drawing/2014/main" val="20000"/>
                    </a:ext>
                  </a:extLst>
                </a:gridCol>
                <a:gridCol w="3876675">
                  <a:extLst>
                    <a:ext uri="{9D8B030D-6E8A-4147-A177-3AD203B41FA5}">
                      <a16:colId xmlns:a16="http://schemas.microsoft.com/office/drawing/2014/main" val="20001"/>
                    </a:ext>
                  </a:extLst>
                </a:gridCol>
                <a:gridCol w="4248150">
                  <a:extLst>
                    <a:ext uri="{9D8B030D-6E8A-4147-A177-3AD203B41FA5}">
                      <a16:colId xmlns:a16="http://schemas.microsoft.com/office/drawing/2014/main" val="20002"/>
                    </a:ext>
                  </a:extLst>
                </a:gridCol>
              </a:tblGrid>
              <a:tr h="472875">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p>
                  </a:txBody>
                  <a:tcPr marL="68575" marR="68575" marT="34300" marB="343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8FD9FB"/>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fr-FR" sz="1400" b="1" u="none" strike="noStrike" cap="none">
                          <a:latin typeface="Calibri"/>
                          <a:ea typeface="Calibri"/>
                          <a:cs typeface="Calibri"/>
                          <a:sym typeface="Calibri"/>
                        </a:rPr>
                        <a:t>Contraintes</a:t>
                      </a:r>
                      <a:endParaRPr sz="1400" b="1" u="none" strike="noStrike" cap="none">
                        <a:latin typeface="Calibri"/>
                        <a:ea typeface="Calibri"/>
                        <a:cs typeface="Calibri"/>
                        <a:sym typeface="Calibri"/>
                      </a:endParaRPr>
                    </a:p>
                  </a:txBody>
                  <a:tcPr marL="68575" marR="68575" marT="34300" marB="343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8FD9FB"/>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fr-FR" sz="1400" b="1" u="none" strike="noStrike" cap="none">
                          <a:latin typeface="Calibri"/>
                          <a:ea typeface="Calibri"/>
                          <a:cs typeface="Calibri"/>
                          <a:sym typeface="Calibri"/>
                        </a:rPr>
                        <a:t>Ressources</a:t>
                      </a:r>
                      <a:endParaRPr sz="1400" b="1" u="none" strike="noStrike" cap="none">
                        <a:latin typeface="Calibri"/>
                        <a:ea typeface="Calibri"/>
                        <a:cs typeface="Calibri"/>
                        <a:sym typeface="Calibri"/>
                      </a:endParaRPr>
                    </a:p>
                  </a:txBody>
                  <a:tcPr marL="68575" marR="68575" marT="34300" marB="343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8FD9FB"/>
                    </a:solidFill>
                  </a:tcPr>
                </a:tc>
                <a:extLst>
                  <a:ext uri="{0D108BD9-81ED-4DB2-BD59-A6C34878D82A}">
                    <a16:rowId xmlns:a16="http://schemas.microsoft.com/office/drawing/2014/main" val="10000"/>
                  </a:ext>
                </a:extLst>
              </a:tr>
              <a:tr h="692500">
                <a:tc>
                  <a:txBody>
                    <a:bodyPr/>
                    <a:lstStyle/>
                    <a:p>
                      <a:pPr marL="0" marR="0" lvl="0" indent="0" algn="l" rtl="0">
                        <a:lnSpc>
                          <a:spcPct val="115000"/>
                        </a:lnSpc>
                        <a:spcBef>
                          <a:spcPts val="0"/>
                        </a:spcBef>
                        <a:spcAft>
                          <a:spcPts val="0"/>
                        </a:spcAft>
                        <a:buClr>
                          <a:srgbClr val="000000"/>
                        </a:buClr>
                        <a:buSzPts val="1400"/>
                        <a:buFont typeface="Arial"/>
                        <a:buNone/>
                      </a:pPr>
                      <a:r>
                        <a:rPr lang="fr-FR" sz="1400" b="1" u="none" strike="noStrike" cap="none">
                          <a:latin typeface="Calibri"/>
                          <a:ea typeface="Calibri"/>
                          <a:cs typeface="Calibri"/>
                          <a:sym typeface="Calibri"/>
                        </a:rPr>
                        <a:t>Prescrit</a:t>
                      </a:r>
                      <a:endParaRPr sz="1400" b="1" u="none" strike="noStrike" cap="none">
                        <a:latin typeface="Calibri"/>
                        <a:ea typeface="Calibri"/>
                        <a:cs typeface="Calibri"/>
                        <a:sym typeface="Calibri"/>
                      </a:endParaRPr>
                    </a:p>
                  </a:txBody>
                  <a:tcPr marL="68575" marR="68575" marT="34300" marB="343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8FD9FB"/>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Manque d’anticipation des absences prévues</a:t>
                      </a:r>
                      <a:endParaRPr sz="1300" u="none" strike="noStrike" cap="none">
                        <a:latin typeface="Calibri"/>
                        <a:ea typeface="Calibri"/>
                        <a:cs typeface="Calibri"/>
                        <a:sym typeface="Calibri"/>
                      </a:endParaRPr>
                    </a:p>
                    <a:p>
                      <a:pPr marL="0" marR="0" lvl="0" indent="0" algn="l" rtl="0">
                        <a:lnSpc>
                          <a:spcPct val="100000"/>
                        </a:lnSpc>
                        <a:spcBef>
                          <a:spcPts val="400"/>
                        </a:spcBef>
                        <a:spcAft>
                          <a:spcPts val="0"/>
                        </a:spcAft>
                        <a:buClr>
                          <a:srgbClr val="000000"/>
                        </a:buClr>
                        <a:buSzPts val="1300"/>
                        <a:buFont typeface="Arial"/>
                        <a:buNone/>
                      </a:pPr>
                      <a:r>
                        <a:rPr lang="fr-FR" sz="1300" u="none" strike="noStrike" cap="none">
                          <a:latin typeface="Calibri"/>
                          <a:ea typeface="Calibri"/>
                          <a:cs typeface="Calibri"/>
                          <a:sym typeface="Calibri"/>
                        </a:rPr>
                        <a:t>La gestion des reclassements professionnels</a:t>
                      </a:r>
                      <a:endParaRPr sz="1300" u="none" strike="noStrike" cap="none">
                        <a:latin typeface="Calibri"/>
                        <a:ea typeface="Calibri"/>
                        <a:cs typeface="Calibri"/>
                        <a:sym typeface="Calibri"/>
                      </a:endParaRPr>
                    </a:p>
                    <a:p>
                      <a:pPr marL="0" marR="0" lvl="0" indent="0" algn="l" rtl="0">
                        <a:lnSpc>
                          <a:spcPct val="100000"/>
                        </a:lnSpc>
                        <a:spcBef>
                          <a:spcPts val="400"/>
                        </a:spcBef>
                        <a:spcAft>
                          <a:spcPts val="0"/>
                        </a:spcAft>
                        <a:buClr>
                          <a:srgbClr val="000000"/>
                        </a:buClr>
                        <a:buSzPts val="1300"/>
                        <a:buFont typeface="Arial"/>
                        <a:buNone/>
                      </a:pPr>
                      <a:r>
                        <a:rPr lang="fr-FR" sz="1300" u="none" strike="noStrike" cap="none">
                          <a:latin typeface="Calibri"/>
                          <a:ea typeface="Calibri"/>
                          <a:cs typeface="Calibri"/>
                          <a:sym typeface="Calibri"/>
                        </a:rPr>
                        <a:t>La gestion des agents en fin de carrière</a:t>
                      </a:r>
                      <a:endParaRPr sz="1300" u="none" strike="noStrike" cap="none">
                        <a:latin typeface="Calibri"/>
                        <a:ea typeface="Calibri"/>
                        <a:cs typeface="Calibri"/>
                        <a:sym typeface="Calibri"/>
                      </a:endParaRPr>
                    </a:p>
                  </a:txBody>
                  <a:tcPr marL="68575" marR="68575" marT="34300" marB="343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E7E7E7"/>
                    </a:solidFill>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p>
                  </a:txBody>
                  <a:tcPr marL="68575" marR="68575" marT="34300" marB="343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E7E7E7"/>
                    </a:solidFill>
                  </a:tcPr>
                </a:tc>
                <a:extLst>
                  <a:ext uri="{0D108BD9-81ED-4DB2-BD59-A6C34878D82A}">
                    <a16:rowId xmlns:a16="http://schemas.microsoft.com/office/drawing/2014/main" val="10001"/>
                  </a:ext>
                </a:extLst>
              </a:tr>
              <a:tr h="1703125">
                <a:tc>
                  <a:txBody>
                    <a:bodyPr/>
                    <a:lstStyle/>
                    <a:p>
                      <a:pPr marL="0" marR="0" lvl="0" indent="0" algn="l" rtl="0">
                        <a:lnSpc>
                          <a:spcPct val="115000"/>
                        </a:lnSpc>
                        <a:spcBef>
                          <a:spcPts val="0"/>
                        </a:spcBef>
                        <a:spcAft>
                          <a:spcPts val="0"/>
                        </a:spcAft>
                        <a:buClr>
                          <a:srgbClr val="000000"/>
                        </a:buClr>
                        <a:buSzPts val="1400"/>
                        <a:buFont typeface="Arial"/>
                        <a:buNone/>
                      </a:pPr>
                      <a:r>
                        <a:rPr lang="fr-FR" sz="1400" b="1" u="none" strike="noStrike" cap="none">
                          <a:latin typeface="Calibri"/>
                          <a:ea typeface="Calibri"/>
                          <a:cs typeface="Calibri"/>
                          <a:sym typeface="Calibri"/>
                        </a:rPr>
                        <a:t>Réel</a:t>
                      </a:r>
                      <a:endParaRPr sz="1400" b="1" u="none" strike="noStrike" cap="none">
                        <a:latin typeface="Calibri"/>
                        <a:ea typeface="Calibri"/>
                        <a:cs typeface="Calibri"/>
                        <a:sym typeface="Calibri"/>
                      </a:endParaRPr>
                    </a:p>
                  </a:txBody>
                  <a:tcPr marL="68575" marR="68575" marT="34300" marB="343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8FD9FB"/>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Arrêt maladie non remplacé = manque de personnel mais activité maintenue ou en hausse, Report de la charge en cas d’absence des agents : Sur sollicitation participation réunion, travail empêché</a:t>
                      </a: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Inadéquation/inadaptation entre agent et poste</a:t>
                      </a: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Manque d’autonomie, difficulté de déléguer</a:t>
                      </a: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Absence de GPEC, prospective des métiers dont le département va avoir besoin en fonction des évolutions des missions</a:t>
                      </a:r>
                      <a:endParaRPr sz="1300" u="none" strike="noStrike" cap="none">
                        <a:latin typeface="Calibri"/>
                        <a:ea typeface="Calibri"/>
                        <a:cs typeface="Calibri"/>
                        <a:sym typeface="Calibri"/>
                      </a:endParaRPr>
                    </a:p>
                  </a:txBody>
                  <a:tcPr marL="68575" marR="68575" marT="34300" marB="343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Mettre en place une GPEC et prospective des métiers dont le département va avoir besoin en fonction des évolutions des missions</a:t>
                      </a: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Mieux anticiper les compétences qui vont partir</a:t>
                      </a:r>
                      <a:endParaRPr sz="1400" b="1"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Formations internes et externes notamment sur la culture territoriale</a:t>
                      </a: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Construire des outils et des ressources communes : projet de service type</a:t>
                      </a:r>
                      <a:endParaRPr sz="1300" u="none" strike="noStrike" cap="none">
                        <a:latin typeface="Calibri"/>
                        <a:ea typeface="Calibri"/>
                        <a:cs typeface="Calibri"/>
                        <a:sym typeface="Calibri"/>
                      </a:endParaRPr>
                    </a:p>
                  </a:txBody>
                  <a:tcPr marL="68575" marR="68575" marT="34300" marB="343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1958500">
                <a:tc>
                  <a:txBody>
                    <a:bodyPr/>
                    <a:lstStyle/>
                    <a:p>
                      <a:pPr marL="0" marR="0" lvl="0" indent="0" algn="l" rtl="0">
                        <a:lnSpc>
                          <a:spcPct val="115000"/>
                        </a:lnSpc>
                        <a:spcBef>
                          <a:spcPts val="0"/>
                        </a:spcBef>
                        <a:spcAft>
                          <a:spcPts val="0"/>
                        </a:spcAft>
                        <a:buClr>
                          <a:srgbClr val="000000"/>
                        </a:buClr>
                        <a:buSzPts val="1400"/>
                        <a:buFont typeface="Arial"/>
                        <a:buNone/>
                      </a:pPr>
                      <a:r>
                        <a:rPr lang="fr-FR" sz="1400" b="1" u="none" strike="noStrike" cap="none">
                          <a:latin typeface="Calibri"/>
                          <a:ea typeface="Calibri"/>
                          <a:cs typeface="Calibri"/>
                          <a:sym typeface="Calibri"/>
                        </a:rPr>
                        <a:t>Subjectif</a:t>
                      </a:r>
                      <a:endParaRPr sz="1400" b="1" u="none" strike="noStrike" cap="none">
                        <a:latin typeface="Calibri"/>
                        <a:ea typeface="Calibri"/>
                        <a:cs typeface="Calibri"/>
                        <a:sym typeface="Calibri"/>
                      </a:endParaRPr>
                    </a:p>
                  </a:txBody>
                  <a:tcPr marL="68575" marR="68575" marT="34300" marB="343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8FD9FB"/>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Manque de justice</a:t>
                      </a: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Mal être, avec les mêmes objectifs et les dossiers qui se cumulent</a:t>
                      </a: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Épuisement</a:t>
                      </a: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Perte du sens au travail</a:t>
                      </a: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Charges mentales en lien avec la gestion des contractuels notamment en cas de non renouvellement</a:t>
                      </a:r>
                      <a:endParaRPr sz="1300" u="none" strike="noStrike" cap="none">
                        <a:latin typeface="Calibri"/>
                        <a:ea typeface="Calibri"/>
                        <a:cs typeface="Calibri"/>
                        <a:sym typeface="Calibri"/>
                      </a:endParaRPr>
                    </a:p>
                  </a:txBody>
                  <a:tcPr marL="68575" marR="68575" marT="34300" marB="343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E7E7E7"/>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fr-FR" sz="1300" u="none" strike="noStrike" cap="none">
                          <a:latin typeface="Calibri"/>
                          <a:ea typeface="Calibri"/>
                          <a:cs typeface="Calibri"/>
                          <a:sym typeface="Calibri"/>
                        </a:rPr>
                        <a:t>GPEC : Éviter que les gens s’épuisent / maintien en emploi / plus dure pour eux, nécessité de l’accompagnement/compétences qui vont partir</a:t>
                      </a:r>
                      <a:endParaRPr sz="1300" u="none" strike="noStrike" cap="none">
                        <a:latin typeface="Calibri"/>
                        <a:ea typeface="Calibri"/>
                        <a:cs typeface="Calibri"/>
                        <a:sym typeface="Calibri"/>
                      </a:endParaRPr>
                    </a:p>
                  </a:txBody>
                  <a:tcPr marL="68575" marR="68575" marT="34300" marB="343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E7E7E7"/>
                    </a:solidFill>
                  </a:tcPr>
                </a:tc>
                <a:extLst>
                  <a:ext uri="{0D108BD9-81ED-4DB2-BD59-A6C34878D82A}">
                    <a16:rowId xmlns:a16="http://schemas.microsoft.com/office/drawing/2014/main" val="10003"/>
                  </a:ext>
                </a:extLst>
              </a:tr>
            </a:tbl>
          </a:graphicData>
        </a:graphic>
      </p:graphicFrame>
      <p:pic>
        <p:nvPicPr>
          <p:cNvPr id="544" name="Google Shape;544;p28"/>
          <p:cNvPicPr preferRelativeResize="0"/>
          <p:nvPr/>
        </p:nvPicPr>
        <p:blipFill rotWithShape="1">
          <a:blip r:embed="rId4">
            <a:alphaModFix/>
          </a:blip>
          <a:srcRect/>
          <a:stretch/>
        </p:blipFill>
        <p:spPr>
          <a:xfrm>
            <a:off x="53029" y="158435"/>
            <a:ext cx="1548408" cy="13263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
          <p:cNvSpPr txBox="1">
            <a:spLocks noGrp="1"/>
          </p:cNvSpPr>
          <p:nvPr>
            <p:ph type="title"/>
          </p:nvPr>
        </p:nvSpPr>
        <p:spPr>
          <a:xfrm>
            <a:off x="683568" y="3789040"/>
            <a:ext cx="7772400" cy="13620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LA CHARGE DE TRAVAIL</a:t>
            </a:r>
            <a:br>
              <a:rPr lang="fr-FR"/>
            </a:br>
            <a:r>
              <a:rPr lang="fr-FR"/>
              <a:t>Un concept structurant </a:t>
            </a:r>
            <a:endParaRPr/>
          </a:p>
        </p:txBody>
      </p:sp>
      <p:pic>
        <p:nvPicPr>
          <p:cNvPr id="207" name="Google Shape;207;p2" descr="https://www.departement41.fr/fileadmin/_processed_/b/f/csm_logo_loir-et-cher_quadri_72px_e453875068.png"/>
          <p:cNvPicPr preferRelativeResize="0"/>
          <p:nvPr/>
        </p:nvPicPr>
        <p:blipFill rotWithShape="1">
          <a:blip r:embed="rId3">
            <a:alphaModFix/>
          </a:blip>
          <a:srcRect/>
          <a:stretch/>
        </p:blipFill>
        <p:spPr>
          <a:xfrm>
            <a:off x="6732240" y="5638800"/>
            <a:ext cx="720080" cy="88654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pic>
        <p:nvPicPr>
          <p:cNvPr id="549" name="Google Shape;549;p29" descr="https://www.departement41.fr/fileadmin/_processed_/b/f/csm_logo_loir-et-cher_quadri_72px_e453875068.png"/>
          <p:cNvPicPr preferRelativeResize="0"/>
          <p:nvPr/>
        </p:nvPicPr>
        <p:blipFill rotWithShape="1">
          <a:blip r:embed="rId3">
            <a:alphaModFix/>
          </a:blip>
          <a:srcRect/>
          <a:stretch/>
        </p:blipFill>
        <p:spPr>
          <a:xfrm>
            <a:off x="6732240" y="5638800"/>
            <a:ext cx="720080" cy="886544"/>
          </a:xfrm>
          <a:prstGeom prst="rect">
            <a:avLst/>
          </a:prstGeom>
          <a:noFill/>
          <a:ln>
            <a:noFill/>
          </a:ln>
        </p:spPr>
      </p:pic>
      <p:sp>
        <p:nvSpPr>
          <p:cNvPr id="550" name="Google Shape;550;p29"/>
          <p:cNvSpPr txBox="1">
            <a:spLocks noGrp="1"/>
          </p:cNvSpPr>
          <p:nvPr>
            <p:ph type="title"/>
          </p:nvPr>
        </p:nvSpPr>
        <p:spPr>
          <a:xfrm>
            <a:off x="622502" y="610345"/>
            <a:ext cx="7270576" cy="69269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fr-FR"/>
              <a:t>Etape 2  : Repérer les marges de manoeuvre</a:t>
            </a:r>
            <a:endParaRPr/>
          </a:p>
        </p:txBody>
      </p:sp>
      <p:sp>
        <p:nvSpPr>
          <p:cNvPr id="551" name="Google Shape;551;p29"/>
          <p:cNvSpPr txBox="1">
            <a:spLocks noGrp="1"/>
          </p:cNvSpPr>
          <p:nvPr>
            <p:ph type="body" idx="1"/>
          </p:nvPr>
        </p:nvSpPr>
        <p:spPr>
          <a:xfrm>
            <a:off x="652427" y="2132856"/>
            <a:ext cx="7772400" cy="4114800"/>
          </a:xfrm>
          <a:prstGeom prst="rect">
            <a:avLst/>
          </a:prstGeom>
          <a:noFill/>
          <a:ln>
            <a:noFill/>
          </a:ln>
        </p:spPr>
        <p:txBody>
          <a:bodyPr spcFirstLastPara="1" wrap="square" lIns="91425" tIns="45700" rIns="91425" bIns="45700" anchor="t" anchorCtr="0">
            <a:noAutofit/>
          </a:bodyPr>
          <a:lstStyle/>
          <a:p>
            <a:pPr marL="457200" lvl="0" indent="-377190" algn="l" rtl="0">
              <a:lnSpc>
                <a:spcPct val="100000"/>
              </a:lnSpc>
              <a:spcBef>
                <a:spcPts val="0"/>
              </a:spcBef>
              <a:spcAft>
                <a:spcPts val="0"/>
              </a:spcAft>
              <a:buSzPts val="2340"/>
              <a:buChar char="◆"/>
            </a:pPr>
            <a:r>
              <a:rPr lang="fr-FR" sz="2200"/>
              <a:t>Niveaux de résolution </a:t>
            </a:r>
            <a:endParaRPr/>
          </a:p>
          <a:p>
            <a:pPr marL="914400" lvl="1" indent="-320040" algn="l" rtl="0">
              <a:lnSpc>
                <a:spcPct val="100000"/>
              </a:lnSpc>
              <a:spcBef>
                <a:spcPts val="0"/>
              </a:spcBef>
              <a:spcAft>
                <a:spcPts val="0"/>
              </a:spcAft>
              <a:buSzPts val="1440"/>
              <a:buChar char="◆"/>
            </a:pPr>
            <a:r>
              <a:rPr lang="fr-FR" sz="2000"/>
              <a:t>1/ Le service est autonome pour élaborer et pour décider </a:t>
            </a:r>
            <a:endParaRPr/>
          </a:p>
          <a:p>
            <a:pPr marL="914400" lvl="1" indent="-320040" algn="l" rtl="0">
              <a:lnSpc>
                <a:spcPct val="100000"/>
              </a:lnSpc>
              <a:spcBef>
                <a:spcPts val="0"/>
              </a:spcBef>
              <a:spcAft>
                <a:spcPts val="0"/>
              </a:spcAft>
              <a:buSzPts val="1440"/>
              <a:buChar char="◆"/>
            </a:pPr>
            <a:r>
              <a:rPr lang="fr-FR" sz="2000"/>
              <a:t>2/ Plusieurs services sont concernés</a:t>
            </a:r>
            <a:endParaRPr/>
          </a:p>
          <a:p>
            <a:pPr marL="914400" lvl="1" indent="-320040" algn="l" rtl="0">
              <a:lnSpc>
                <a:spcPct val="100000"/>
              </a:lnSpc>
              <a:spcBef>
                <a:spcPts val="0"/>
              </a:spcBef>
              <a:spcAft>
                <a:spcPts val="0"/>
              </a:spcAft>
              <a:buSzPts val="1440"/>
              <a:buChar char="◆"/>
            </a:pPr>
            <a:r>
              <a:rPr lang="fr-FR" sz="2000"/>
              <a:t>3/  Les instances de gouvernance (les élus, les cadres des solidarités, etc) sont seules à pouvoir valider les propositions </a:t>
            </a:r>
            <a:endParaRPr/>
          </a:p>
          <a:p>
            <a:pPr marL="914400" lvl="1" indent="-320040" algn="l" rtl="0">
              <a:lnSpc>
                <a:spcPct val="100000"/>
              </a:lnSpc>
              <a:spcBef>
                <a:spcPts val="0"/>
              </a:spcBef>
              <a:spcAft>
                <a:spcPts val="0"/>
              </a:spcAft>
              <a:buSzPts val="1440"/>
              <a:buChar char="◆"/>
            </a:pPr>
            <a:r>
              <a:rPr lang="fr-FR" sz="2000"/>
              <a:t>4/  La collectivité n’a pas la main sur les contraintes identifiées (juridique, délais, …)</a:t>
            </a:r>
            <a:endParaRPr/>
          </a:p>
          <a:p>
            <a:pPr marL="457200" lvl="0" indent="-228600" algn="l" rtl="0">
              <a:lnSpc>
                <a:spcPct val="100000"/>
              </a:lnSpc>
              <a:spcBef>
                <a:spcPts val="0"/>
              </a:spcBef>
              <a:spcAft>
                <a:spcPts val="0"/>
              </a:spcAft>
              <a:buSzPts val="2340"/>
              <a:buNone/>
            </a:pPr>
            <a:endParaRPr sz="2200"/>
          </a:p>
        </p:txBody>
      </p:sp>
      <p:sp>
        <p:nvSpPr>
          <p:cNvPr id="552" name="Google Shape;552;p29"/>
          <p:cNvSpPr/>
          <p:nvPr/>
        </p:nvSpPr>
        <p:spPr>
          <a:xfrm>
            <a:off x="4454820" y="327511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Arial"/>
                <a:ea typeface="Arial"/>
                <a:cs typeface="Arial"/>
                <a:sym typeface="Arial"/>
              </a:rPr>
              <a:t> </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pic>
        <p:nvPicPr>
          <p:cNvPr id="557" name="Google Shape;557;p30" descr="https://www.departement41.fr/fileadmin/_processed_/b/f/csm_logo_loir-et-cher_quadri_72px_e453875068.png"/>
          <p:cNvPicPr preferRelativeResize="0"/>
          <p:nvPr/>
        </p:nvPicPr>
        <p:blipFill rotWithShape="1">
          <a:blip r:embed="rId3">
            <a:alphaModFix/>
          </a:blip>
          <a:srcRect/>
          <a:stretch/>
        </p:blipFill>
        <p:spPr>
          <a:xfrm>
            <a:off x="6732240" y="5638800"/>
            <a:ext cx="720080" cy="886544"/>
          </a:xfrm>
          <a:prstGeom prst="rect">
            <a:avLst/>
          </a:prstGeom>
          <a:noFill/>
          <a:ln>
            <a:noFill/>
          </a:ln>
        </p:spPr>
      </p:pic>
      <p:sp>
        <p:nvSpPr>
          <p:cNvPr id="558" name="Google Shape;558;p30"/>
          <p:cNvSpPr txBox="1">
            <a:spLocks noGrp="1"/>
          </p:cNvSpPr>
          <p:nvPr>
            <p:ph type="title"/>
          </p:nvPr>
        </p:nvSpPr>
        <p:spPr>
          <a:xfrm>
            <a:off x="-1044624" y="692696"/>
            <a:ext cx="9016441" cy="481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fr-FR"/>
              <a:t>Etape 3 : Présentation des outils</a:t>
            </a:r>
            <a:endParaRPr/>
          </a:p>
          <a:p>
            <a:pPr marL="0" lvl="0" indent="0" algn="r" rtl="0">
              <a:lnSpc>
                <a:spcPct val="100000"/>
              </a:lnSpc>
              <a:spcBef>
                <a:spcPts val="0"/>
              </a:spcBef>
              <a:spcAft>
                <a:spcPts val="0"/>
              </a:spcAft>
              <a:buSzPts val="1400"/>
              <a:buNone/>
            </a:pPr>
            <a:r>
              <a:rPr lang="fr-FR"/>
              <a:t>Actions de régulation</a:t>
            </a:r>
            <a:endParaRPr/>
          </a:p>
          <a:p>
            <a:pPr marL="0" lvl="0" indent="0" algn="r" rtl="0">
              <a:lnSpc>
                <a:spcPct val="100000"/>
              </a:lnSpc>
              <a:spcBef>
                <a:spcPts val="0"/>
              </a:spcBef>
              <a:spcAft>
                <a:spcPts val="0"/>
              </a:spcAft>
              <a:buSzPts val="1400"/>
              <a:buNone/>
            </a:pPr>
            <a:r>
              <a:rPr lang="fr-FR"/>
              <a:t>(individuelles et collectives)</a:t>
            </a:r>
            <a:endParaRPr/>
          </a:p>
        </p:txBody>
      </p:sp>
      <p:sp>
        <p:nvSpPr>
          <p:cNvPr id="559" name="Google Shape;559;p30"/>
          <p:cNvSpPr/>
          <p:nvPr/>
        </p:nvSpPr>
        <p:spPr>
          <a:xfrm>
            <a:off x="4454820" y="327511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Arial"/>
                <a:ea typeface="Arial"/>
                <a:cs typeface="Arial"/>
                <a:sym typeface="Arial"/>
              </a:rPr>
              <a:t> </a:t>
            </a:r>
            <a:endParaRPr sz="2400">
              <a:solidFill>
                <a:schemeClr val="dk1"/>
              </a:solidFill>
              <a:latin typeface="Times New Roman"/>
              <a:ea typeface="Times New Roman"/>
              <a:cs typeface="Times New Roman"/>
              <a:sym typeface="Times New Roman"/>
            </a:endParaRPr>
          </a:p>
        </p:txBody>
      </p:sp>
      <p:graphicFrame>
        <p:nvGraphicFramePr>
          <p:cNvPr id="560" name="Google Shape;560;p30"/>
          <p:cNvGraphicFramePr/>
          <p:nvPr/>
        </p:nvGraphicFramePr>
        <p:xfrm>
          <a:off x="269777" y="2324573"/>
          <a:ext cx="8604450" cy="2487834"/>
        </p:xfrm>
        <a:graphic>
          <a:graphicData uri="http://schemas.openxmlformats.org/drawingml/2006/table">
            <a:tbl>
              <a:tblPr>
                <a:noFill/>
                <a:tableStyleId>{13EE4E7C-7C56-48DF-B706-E81B5D3E09FE}</a:tableStyleId>
              </a:tblPr>
              <a:tblGrid>
                <a:gridCol w="1800200">
                  <a:extLst>
                    <a:ext uri="{9D8B030D-6E8A-4147-A177-3AD203B41FA5}">
                      <a16:colId xmlns:a16="http://schemas.microsoft.com/office/drawing/2014/main" val="20000"/>
                    </a:ext>
                  </a:extLst>
                </a:gridCol>
                <a:gridCol w="1296150">
                  <a:extLst>
                    <a:ext uri="{9D8B030D-6E8A-4147-A177-3AD203B41FA5}">
                      <a16:colId xmlns:a16="http://schemas.microsoft.com/office/drawing/2014/main" val="20001"/>
                    </a:ext>
                  </a:extLst>
                </a:gridCol>
                <a:gridCol w="1521400">
                  <a:extLst>
                    <a:ext uri="{9D8B030D-6E8A-4147-A177-3AD203B41FA5}">
                      <a16:colId xmlns:a16="http://schemas.microsoft.com/office/drawing/2014/main" val="20002"/>
                    </a:ext>
                  </a:extLst>
                </a:gridCol>
                <a:gridCol w="1993350">
                  <a:extLst>
                    <a:ext uri="{9D8B030D-6E8A-4147-A177-3AD203B41FA5}">
                      <a16:colId xmlns:a16="http://schemas.microsoft.com/office/drawing/2014/main" val="20003"/>
                    </a:ext>
                  </a:extLst>
                </a:gridCol>
                <a:gridCol w="1993350">
                  <a:extLst>
                    <a:ext uri="{9D8B030D-6E8A-4147-A177-3AD203B41FA5}">
                      <a16:colId xmlns:a16="http://schemas.microsoft.com/office/drawing/2014/main" val="20004"/>
                    </a:ext>
                  </a:extLst>
                </a:gridCol>
              </a:tblGrid>
              <a:tr h="370850">
                <a:tc>
                  <a:txBody>
                    <a:bodyPr/>
                    <a:lstStyle/>
                    <a:p>
                      <a:pPr marL="0" marR="0" lvl="0" indent="0" algn="l" rtl="0">
                        <a:lnSpc>
                          <a:spcPct val="115000"/>
                        </a:lnSpc>
                        <a:spcBef>
                          <a:spcPts val="0"/>
                        </a:spcBef>
                        <a:spcAft>
                          <a:spcPts val="0"/>
                        </a:spcAft>
                        <a:buNone/>
                      </a:pPr>
                      <a:r>
                        <a:rPr lang="fr-FR" sz="1400" b="1" u="none" strike="noStrike" cap="none">
                          <a:latin typeface="Calibri"/>
                          <a:ea typeface="Calibri"/>
                          <a:cs typeface="Calibri"/>
                          <a:sym typeface="Calibri"/>
                        </a:rPr>
                        <a:t>Actions</a:t>
                      </a:r>
                      <a:endParaRPr sz="1400" u="none" strike="noStrike" cap="none">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6615"/>
                    </a:solidFill>
                  </a:tcPr>
                </a:tc>
                <a:tc>
                  <a:txBody>
                    <a:bodyPr/>
                    <a:lstStyle/>
                    <a:p>
                      <a:pPr marL="0" marR="0" lvl="0" indent="0" algn="l" rtl="0">
                        <a:lnSpc>
                          <a:spcPct val="115000"/>
                        </a:lnSpc>
                        <a:spcBef>
                          <a:spcPts val="0"/>
                        </a:spcBef>
                        <a:spcAft>
                          <a:spcPts val="0"/>
                        </a:spcAft>
                        <a:buNone/>
                      </a:pPr>
                      <a:r>
                        <a:rPr lang="fr-FR" sz="1400" b="1" u="none" strike="noStrike" cap="none">
                          <a:latin typeface="Calibri"/>
                          <a:ea typeface="Calibri"/>
                          <a:cs typeface="Calibri"/>
                          <a:sym typeface="Calibri"/>
                        </a:rPr>
                        <a:t>Qui </a:t>
                      </a:r>
                      <a:endParaRPr sz="1400" u="none" strike="noStrike" cap="none">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6615"/>
                    </a:solidFill>
                  </a:tcPr>
                </a:tc>
                <a:tc>
                  <a:txBody>
                    <a:bodyPr/>
                    <a:lstStyle/>
                    <a:p>
                      <a:pPr marL="0" marR="0" lvl="0" indent="0" algn="l" rtl="0">
                        <a:lnSpc>
                          <a:spcPct val="115000"/>
                        </a:lnSpc>
                        <a:spcBef>
                          <a:spcPts val="0"/>
                        </a:spcBef>
                        <a:spcAft>
                          <a:spcPts val="0"/>
                        </a:spcAft>
                        <a:buNone/>
                      </a:pPr>
                      <a:r>
                        <a:rPr lang="fr-FR" sz="1400" b="1" u="none" strike="noStrike" cap="none">
                          <a:latin typeface="Calibri"/>
                          <a:ea typeface="Calibri"/>
                          <a:cs typeface="Calibri"/>
                          <a:sym typeface="Calibri"/>
                        </a:rPr>
                        <a:t>délai</a:t>
                      </a:r>
                      <a:endParaRPr sz="1400" u="none" strike="noStrike" cap="none">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6615"/>
                    </a:solidFill>
                  </a:tcPr>
                </a:tc>
                <a:tc>
                  <a:txBody>
                    <a:bodyPr/>
                    <a:lstStyle/>
                    <a:p>
                      <a:pPr marL="0" marR="0" lvl="0" indent="0" algn="l" rtl="0">
                        <a:lnSpc>
                          <a:spcPct val="115000"/>
                        </a:lnSpc>
                        <a:spcBef>
                          <a:spcPts val="0"/>
                        </a:spcBef>
                        <a:spcAft>
                          <a:spcPts val="0"/>
                        </a:spcAft>
                        <a:buNone/>
                      </a:pPr>
                      <a:r>
                        <a:rPr lang="fr-FR" sz="1400" b="1" u="none" strike="noStrike" cap="none">
                          <a:latin typeface="Calibri"/>
                          <a:ea typeface="Calibri"/>
                          <a:cs typeface="Calibri"/>
                          <a:sym typeface="Calibri"/>
                        </a:rPr>
                        <a:t>comment</a:t>
                      </a:r>
                      <a:endParaRPr sz="1400" u="none" strike="noStrike" cap="none">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6615"/>
                    </a:solidFill>
                  </a:tcPr>
                </a:tc>
                <a:tc>
                  <a:txBody>
                    <a:bodyPr/>
                    <a:lstStyle/>
                    <a:p>
                      <a:pPr marL="0" marR="0" lvl="0" indent="0" algn="l" rtl="0">
                        <a:lnSpc>
                          <a:spcPct val="115000"/>
                        </a:lnSpc>
                        <a:spcBef>
                          <a:spcPts val="0"/>
                        </a:spcBef>
                        <a:spcAft>
                          <a:spcPts val="0"/>
                        </a:spcAft>
                        <a:buNone/>
                      </a:pPr>
                      <a:r>
                        <a:rPr lang="fr-FR" sz="1400" b="1" u="none" strike="noStrike" cap="none">
                          <a:latin typeface="Calibri"/>
                          <a:ea typeface="Calibri"/>
                          <a:cs typeface="Calibri"/>
                          <a:sym typeface="Calibri"/>
                        </a:rPr>
                        <a:t>Indicateurs</a:t>
                      </a:r>
                      <a:endParaRPr sz="1400" u="none" strike="noStrike" cap="none">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6615"/>
                    </a:solidFill>
                  </a:tcPr>
                </a:tc>
                <a:extLst>
                  <a:ext uri="{0D108BD9-81ED-4DB2-BD59-A6C34878D82A}">
                    <a16:rowId xmlns:a16="http://schemas.microsoft.com/office/drawing/2014/main" val="10000"/>
                  </a:ext>
                </a:extLst>
              </a:tr>
              <a:tr h="370850">
                <a:tc>
                  <a:txBody>
                    <a:bodyPr/>
                    <a:lstStyle/>
                    <a:p>
                      <a:pPr marL="0" marR="0" lvl="0" indent="0" algn="l" rtl="0">
                        <a:lnSpc>
                          <a:spcPct val="115000"/>
                        </a:lnSpc>
                        <a:spcBef>
                          <a:spcPts val="0"/>
                        </a:spcBef>
                        <a:spcAft>
                          <a:spcPts val="0"/>
                        </a:spcAft>
                        <a:buNone/>
                      </a:pPr>
                      <a:r>
                        <a:rPr lang="fr-FR" sz="1400" b="1" i="1" u="none" strike="noStrike" cap="none">
                          <a:latin typeface="Calibri"/>
                          <a:ea typeface="Calibri"/>
                          <a:cs typeface="Calibri"/>
                          <a:sym typeface="Calibri"/>
                        </a:rPr>
                        <a:t>Pour exemple : plus de transversalité / communication avec la DRH</a:t>
                      </a:r>
                      <a:endParaRPr sz="1400" u="none" strike="noStrike" cap="none">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7D3CC"/>
                    </a:solidFill>
                  </a:tcPr>
                </a:tc>
                <a:tc>
                  <a:txBody>
                    <a:bodyPr/>
                    <a:lstStyle/>
                    <a:p>
                      <a:pPr marL="0" marR="0" lvl="0" indent="0" algn="l" rtl="0">
                        <a:lnSpc>
                          <a:spcPct val="115000"/>
                        </a:lnSpc>
                        <a:spcBef>
                          <a:spcPts val="0"/>
                        </a:spcBef>
                        <a:spcAft>
                          <a:spcPts val="0"/>
                        </a:spcAft>
                        <a:buNone/>
                      </a:pPr>
                      <a:r>
                        <a:rPr lang="fr-FR" sz="1400" b="1" i="1" u="none" strike="noStrike" cap="none">
                          <a:latin typeface="Calibri"/>
                          <a:ea typeface="Calibri"/>
                          <a:cs typeface="Calibri"/>
                          <a:sym typeface="Calibri"/>
                        </a:rPr>
                        <a:t>Responsable de Service, Collègue de la DRH</a:t>
                      </a:r>
                      <a:endParaRPr sz="1400" u="none" strike="noStrike" cap="none">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7D3CC"/>
                    </a:solidFill>
                  </a:tcPr>
                </a:tc>
                <a:tc>
                  <a:txBody>
                    <a:bodyPr/>
                    <a:lstStyle/>
                    <a:p>
                      <a:pPr marL="0" marR="0" lvl="0" indent="0" algn="l" rtl="0">
                        <a:lnSpc>
                          <a:spcPct val="115000"/>
                        </a:lnSpc>
                        <a:spcBef>
                          <a:spcPts val="0"/>
                        </a:spcBef>
                        <a:spcAft>
                          <a:spcPts val="0"/>
                        </a:spcAft>
                        <a:buNone/>
                      </a:pPr>
                      <a:r>
                        <a:rPr lang="fr-FR" sz="1400" b="1" i="1" u="none" strike="noStrike" cap="none">
                          <a:latin typeface="Calibri"/>
                          <a:ea typeface="Calibri"/>
                          <a:cs typeface="Calibri"/>
                          <a:sym typeface="Calibri"/>
                        </a:rPr>
                        <a:t>Test sur la fin d’année 2020</a:t>
                      </a:r>
                      <a:endParaRPr sz="1400" u="none" strike="noStrike" cap="none">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7D3CC"/>
                    </a:solidFill>
                  </a:tcPr>
                </a:tc>
                <a:tc>
                  <a:txBody>
                    <a:bodyPr/>
                    <a:lstStyle/>
                    <a:p>
                      <a:pPr marL="0" marR="0" lvl="0" indent="0" algn="l" rtl="0">
                        <a:lnSpc>
                          <a:spcPct val="115000"/>
                        </a:lnSpc>
                        <a:spcBef>
                          <a:spcPts val="0"/>
                        </a:spcBef>
                        <a:spcAft>
                          <a:spcPts val="0"/>
                        </a:spcAft>
                        <a:buNone/>
                      </a:pPr>
                      <a:r>
                        <a:rPr lang="fr-FR" sz="1400" b="1" i="1" u="none" strike="noStrike" cap="none">
                          <a:latin typeface="Calibri"/>
                          <a:ea typeface="Calibri"/>
                          <a:cs typeface="Calibri"/>
                          <a:sym typeface="Calibri"/>
                        </a:rPr>
                        <a:t>Information sur les mouvements du personnel,….</a:t>
                      </a:r>
                      <a:endParaRPr sz="1400" u="none" strike="noStrike" cap="none">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7D3CC"/>
                    </a:solidFill>
                  </a:tcPr>
                </a:tc>
                <a:tc>
                  <a:txBody>
                    <a:bodyPr/>
                    <a:lstStyle/>
                    <a:p>
                      <a:pPr marL="0" marR="0" lvl="0" indent="0" algn="l" rtl="0">
                        <a:lnSpc>
                          <a:spcPct val="115000"/>
                        </a:lnSpc>
                        <a:spcBef>
                          <a:spcPts val="0"/>
                        </a:spcBef>
                        <a:spcAft>
                          <a:spcPts val="0"/>
                        </a:spcAft>
                        <a:buNone/>
                      </a:pPr>
                      <a:r>
                        <a:rPr lang="fr-FR" sz="1400" b="1" i="1" u="none" strike="noStrike" cap="none">
                          <a:latin typeface="Calibri"/>
                          <a:ea typeface="Calibri"/>
                          <a:cs typeface="Calibri"/>
                          <a:sym typeface="Calibri"/>
                        </a:rPr>
                        <a:t>Moins d’interims et de postes vacants </a:t>
                      </a:r>
                      <a:endParaRPr sz="1400" u="none" strike="noStrike" cap="none">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7D3CC"/>
                    </a:solidFill>
                  </a:tcPr>
                </a:tc>
                <a:extLst>
                  <a:ext uri="{0D108BD9-81ED-4DB2-BD59-A6C34878D82A}">
                    <a16:rowId xmlns:a16="http://schemas.microsoft.com/office/drawing/2014/main" val="10001"/>
                  </a:ext>
                </a:extLst>
              </a:tr>
              <a:tr h="370850">
                <a:tc>
                  <a:txBody>
                    <a:bodyPr/>
                    <a:lstStyle/>
                    <a:p>
                      <a:pPr marL="0" marR="0" lvl="0" indent="0" algn="l" rtl="0">
                        <a:lnSpc>
                          <a:spcPct val="115000"/>
                        </a:lnSpc>
                        <a:spcBef>
                          <a:spcPts val="0"/>
                        </a:spcBef>
                        <a:spcAft>
                          <a:spcPts val="0"/>
                        </a:spcAft>
                        <a:buNone/>
                      </a:pPr>
                      <a:r>
                        <a:rPr lang="fr-FR" sz="1400" b="1" i="1" u="none" strike="noStrike" cap="none">
                          <a:latin typeface="Calibri"/>
                          <a:ea typeface="Calibri"/>
                          <a:cs typeface="Calibri"/>
                          <a:sym typeface="Calibri"/>
                        </a:rPr>
                        <a:t>Pour exemple : caler des plages horaires de disponibilité pour les agents</a:t>
                      </a:r>
                      <a:endParaRPr sz="1400" u="none" strike="noStrike" cap="none">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BEAE7"/>
                    </a:solidFill>
                  </a:tcPr>
                </a:tc>
                <a:tc>
                  <a:txBody>
                    <a:bodyPr/>
                    <a:lstStyle/>
                    <a:p>
                      <a:pPr marL="0" marR="0" lvl="0" indent="0" algn="l" rtl="0">
                        <a:lnSpc>
                          <a:spcPct val="115000"/>
                        </a:lnSpc>
                        <a:spcBef>
                          <a:spcPts val="0"/>
                        </a:spcBef>
                        <a:spcAft>
                          <a:spcPts val="0"/>
                        </a:spcAft>
                        <a:buNone/>
                      </a:pPr>
                      <a:r>
                        <a:rPr lang="fr-FR" sz="1400" b="1" i="1" u="none" strike="noStrike" cap="none">
                          <a:latin typeface="Calibri"/>
                          <a:ea typeface="Calibri"/>
                          <a:cs typeface="Calibri"/>
                          <a:sym typeface="Calibri"/>
                        </a:rPr>
                        <a:t>Responsable de Services, agents</a:t>
                      </a:r>
                      <a:endParaRPr sz="1400" u="none" strike="noStrike" cap="none">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BEAE7"/>
                    </a:solidFill>
                  </a:tcPr>
                </a:tc>
                <a:tc>
                  <a:txBody>
                    <a:bodyPr/>
                    <a:lstStyle/>
                    <a:p>
                      <a:pPr marL="0" marR="0" lvl="0" indent="0" algn="l" rtl="0">
                        <a:lnSpc>
                          <a:spcPct val="115000"/>
                        </a:lnSpc>
                        <a:spcBef>
                          <a:spcPts val="0"/>
                        </a:spcBef>
                        <a:spcAft>
                          <a:spcPts val="0"/>
                        </a:spcAft>
                        <a:buNone/>
                      </a:pPr>
                      <a:r>
                        <a:rPr lang="fr-FR" sz="1400" b="1" i="1" u="none" strike="noStrike" cap="none">
                          <a:latin typeface="Calibri"/>
                          <a:ea typeface="Calibri"/>
                          <a:cs typeface="Calibri"/>
                          <a:sym typeface="Calibri"/>
                        </a:rPr>
                        <a:t>Test dès maintenant dans certains cas</a:t>
                      </a:r>
                      <a:endParaRPr sz="1400" u="none" strike="noStrike" cap="none">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BEAE7"/>
                    </a:solidFill>
                  </a:tcPr>
                </a:tc>
                <a:tc>
                  <a:txBody>
                    <a:bodyPr/>
                    <a:lstStyle/>
                    <a:p>
                      <a:pPr marL="0" marR="0" lvl="0" indent="0" algn="l" rtl="0">
                        <a:lnSpc>
                          <a:spcPct val="115000"/>
                        </a:lnSpc>
                        <a:spcBef>
                          <a:spcPts val="0"/>
                        </a:spcBef>
                        <a:spcAft>
                          <a:spcPts val="0"/>
                        </a:spcAft>
                        <a:buNone/>
                      </a:pPr>
                      <a:endParaRPr sz="1800" u="none" strike="noStrike" cap="none">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BEAE7"/>
                    </a:solidFill>
                  </a:tcPr>
                </a:tc>
                <a:tc>
                  <a:txBody>
                    <a:bodyPr/>
                    <a:lstStyle/>
                    <a:p>
                      <a:pPr marL="0" marR="0" lvl="0" indent="0" algn="l" rtl="0">
                        <a:lnSpc>
                          <a:spcPct val="115000"/>
                        </a:lnSpc>
                        <a:spcBef>
                          <a:spcPts val="0"/>
                        </a:spcBef>
                        <a:spcAft>
                          <a:spcPts val="0"/>
                        </a:spcAft>
                        <a:buNone/>
                      </a:pPr>
                      <a:endParaRPr sz="1800" u="none" strike="noStrike" cap="none">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BEAE7"/>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31"/>
          <p:cNvSpPr txBox="1"/>
          <p:nvPr/>
        </p:nvSpPr>
        <p:spPr>
          <a:xfrm>
            <a:off x="323528" y="4665974"/>
            <a:ext cx="7263072" cy="2131126"/>
          </a:xfrm>
          <a:prstGeom prst="rect">
            <a:avLst/>
          </a:prstGeom>
          <a:noFill/>
          <a:ln>
            <a:noFill/>
          </a:ln>
        </p:spPr>
        <p:txBody>
          <a:bodyPr spcFirstLastPara="1" wrap="square" lIns="91425" tIns="91425" rIns="91425" bIns="91425" anchor="t" anchorCtr="0">
            <a:noAutofit/>
          </a:bodyPr>
          <a:lstStyle/>
          <a:p>
            <a:pPr marL="955675" marR="0" lvl="1" indent="-194309" algn="just" rtl="0">
              <a:spcBef>
                <a:spcPts val="0"/>
              </a:spcBef>
              <a:spcAft>
                <a:spcPts val="0"/>
              </a:spcAft>
              <a:buClr>
                <a:srgbClr val="7470C5"/>
              </a:buClr>
              <a:buSzPts val="1440"/>
              <a:buFont typeface="Noto Sans Symbols"/>
              <a:buNone/>
            </a:pPr>
            <a:endParaRPr sz="1800" b="0" i="0" u="none" strike="noStrike" cap="none">
              <a:solidFill>
                <a:srgbClr val="00509C"/>
              </a:solidFill>
              <a:latin typeface="Calibri"/>
              <a:ea typeface="Calibri"/>
              <a:cs typeface="Calibri"/>
              <a:sym typeface="Calibri"/>
            </a:endParaRPr>
          </a:p>
        </p:txBody>
      </p:sp>
      <p:pic>
        <p:nvPicPr>
          <p:cNvPr id="567" name="Google Shape;567;p31" descr="https://www.departement41.fr/fileadmin/_processed_/b/f/csm_logo_loir-et-cher_quadri_72px_e453875068.png"/>
          <p:cNvPicPr preferRelativeResize="0"/>
          <p:nvPr/>
        </p:nvPicPr>
        <p:blipFill rotWithShape="1">
          <a:blip r:embed="rId3">
            <a:alphaModFix/>
          </a:blip>
          <a:srcRect/>
          <a:stretch/>
        </p:blipFill>
        <p:spPr>
          <a:xfrm>
            <a:off x="6732240" y="5638800"/>
            <a:ext cx="720080" cy="886544"/>
          </a:xfrm>
          <a:prstGeom prst="rect">
            <a:avLst/>
          </a:prstGeom>
          <a:noFill/>
          <a:ln>
            <a:noFill/>
          </a:ln>
        </p:spPr>
      </p:pic>
      <p:sp>
        <p:nvSpPr>
          <p:cNvPr id="568" name="Google Shape;568;p31"/>
          <p:cNvSpPr txBox="1">
            <a:spLocks noGrp="1"/>
          </p:cNvSpPr>
          <p:nvPr>
            <p:ph type="title"/>
          </p:nvPr>
        </p:nvSpPr>
        <p:spPr>
          <a:xfrm>
            <a:off x="496528" y="377152"/>
            <a:ext cx="7270500" cy="692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fr-FR"/>
              <a:t>Présentation des outils de régulation : </a:t>
            </a:r>
            <a:br>
              <a:rPr lang="fr-FR"/>
            </a:br>
            <a:r>
              <a:rPr lang="fr-FR"/>
              <a:t>le processus</a:t>
            </a:r>
            <a:endParaRPr/>
          </a:p>
        </p:txBody>
      </p:sp>
      <p:pic>
        <p:nvPicPr>
          <p:cNvPr id="569" name="Google Shape;569;p31"/>
          <p:cNvPicPr preferRelativeResize="0"/>
          <p:nvPr/>
        </p:nvPicPr>
        <p:blipFill rotWithShape="1">
          <a:blip r:embed="rId4">
            <a:alphaModFix/>
          </a:blip>
          <a:srcRect/>
          <a:stretch/>
        </p:blipFill>
        <p:spPr>
          <a:xfrm>
            <a:off x="755576" y="1919749"/>
            <a:ext cx="5857875" cy="3095625"/>
          </a:xfrm>
          <a:prstGeom prst="rect">
            <a:avLst/>
          </a:prstGeom>
          <a:noFill/>
          <a:ln>
            <a:noFill/>
          </a:ln>
        </p:spPr>
      </p:pic>
      <p:pic>
        <p:nvPicPr>
          <p:cNvPr id="570" name="Google Shape;570;p31"/>
          <p:cNvPicPr preferRelativeResize="0"/>
          <p:nvPr/>
        </p:nvPicPr>
        <p:blipFill rotWithShape="1">
          <a:blip r:embed="rId5">
            <a:alphaModFix/>
          </a:blip>
          <a:srcRect/>
          <a:stretch/>
        </p:blipFill>
        <p:spPr>
          <a:xfrm>
            <a:off x="6002288" y="2001580"/>
            <a:ext cx="981075" cy="857250"/>
          </a:xfrm>
          <a:prstGeom prst="rect">
            <a:avLst/>
          </a:prstGeom>
          <a:noFill/>
          <a:ln>
            <a:noFill/>
          </a:ln>
        </p:spPr>
      </p:pic>
      <p:pic>
        <p:nvPicPr>
          <p:cNvPr id="571" name="Google Shape;571;p31"/>
          <p:cNvPicPr preferRelativeResize="0"/>
          <p:nvPr/>
        </p:nvPicPr>
        <p:blipFill rotWithShape="1">
          <a:blip r:embed="rId6">
            <a:alphaModFix/>
          </a:blip>
          <a:srcRect/>
          <a:stretch/>
        </p:blipFill>
        <p:spPr>
          <a:xfrm>
            <a:off x="6372200" y="3029411"/>
            <a:ext cx="981075" cy="876300"/>
          </a:xfrm>
          <a:prstGeom prst="rect">
            <a:avLst/>
          </a:prstGeom>
          <a:noFill/>
          <a:ln>
            <a:noFill/>
          </a:ln>
        </p:spPr>
      </p:pic>
      <p:pic>
        <p:nvPicPr>
          <p:cNvPr id="572" name="Google Shape;572;p31"/>
          <p:cNvPicPr preferRelativeResize="0"/>
          <p:nvPr/>
        </p:nvPicPr>
        <p:blipFill rotWithShape="1">
          <a:blip r:embed="rId7">
            <a:alphaModFix/>
          </a:blip>
          <a:srcRect/>
          <a:stretch/>
        </p:blipFill>
        <p:spPr>
          <a:xfrm>
            <a:off x="6785953" y="4123128"/>
            <a:ext cx="981075" cy="876300"/>
          </a:xfrm>
          <a:prstGeom prst="rect">
            <a:avLst/>
          </a:prstGeom>
          <a:noFill/>
          <a:ln>
            <a:noFill/>
          </a:ln>
        </p:spPr>
      </p:pic>
      <p:cxnSp>
        <p:nvCxnSpPr>
          <p:cNvPr id="573" name="Google Shape;573;p31"/>
          <p:cNvCxnSpPr>
            <a:stCxn id="569" idx="1"/>
          </p:cNvCxnSpPr>
          <p:nvPr/>
        </p:nvCxnSpPr>
        <p:spPr>
          <a:xfrm>
            <a:off x="755576" y="3467562"/>
            <a:ext cx="735000" cy="120300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pic>
        <p:nvPicPr>
          <p:cNvPr id="578" name="Google Shape;578;p32" descr="https://www.departement41.fr/fileadmin/_processed_/b/f/csm_logo_loir-et-cher_quadri_72px_e453875068.png"/>
          <p:cNvPicPr preferRelativeResize="0"/>
          <p:nvPr/>
        </p:nvPicPr>
        <p:blipFill rotWithShape="1">
          <a:blip r:embed="rId3">
            <a:alphaModFix/>
          </a:blip>
          <a:srcRect/>
          <a:stretch/>
        </p:blipFill>
        <p:spPr>
          <a:xfrm>
            <a:off x="6732240" y="5638800"/>
            <a:ext cx="720080" cy="886544"/>
          </a:xfrm>
          <a:prstGeom prst="rect">
            <a:avLst/>
          </a:prstGeom>
          <a:noFill/>
          <a:ln>
            <a:noFill/>
          </a:ln>
        </p:spPr>
      </p:pic>
      <p:sp>
        <p:nvSpPr>
          <p:cNvPr id="579" name="Google Shape;579;p32"/>
          <p:cNvSpPr txBox="1">
            <a:spLocks noGrp="1"/>
          </p:cNvSpPr>
          <p:nvPr>
            <p:ph type="title"/>
          </p:nvPr>
        </p:nvSpPr>
        <p:spPr>
          <a:xfrm>
            <a:off x="685800" y="0"/>
            <a:ext cx="7270576" cy="69269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fr-FR"/>
              <a:t>Point de veille méthodologique</a:t>
            </a:r>
            <a:endParaRPr/>
          </a:p>
        </p:txBody>
      </p:sp>
      <p:sp>
        <p:nvSpPr>
          <p:cNvPr id="580" name="Google Shape;580;p32"/>
          <p:cNvSpPr txBox="1">
            <a:spLocks noGrp="1"/>
          </p:cNvSpPr>
          <p:nvPr>
            <p:ph type="body" idx="1"/>
          </p:nvPr>
        </p:nvSpPr>
        <p:spPr>
          <a:xfrm>
            <a:off x="685800" y="1524000"/>
            <a:ext cx="7772400" cy="4114800"/>
          </a:xfrm>
          <a:prstGeom prst="rect">
            <a:avLst/>
          </a:prstGeom>
          <a:noFill/>
          <a:ln>
            <a:noFill/>
          </a:ln>
        </p:spPr>
        <p:txBody>
          <a:bodyPr spcFirstLastPara="1" wrap="square" lIns="91425" tIns="45700" rIns="91425" bIns="45700" anchor="t" anchorCtr="0">
            <a:noAutofit/>
          </a:bodyPr>
          <a:lstStyle/>
          <a:p>
            <a:pPr marL="457200" lvl="0" indent="-377190" algn="l" rtl="0">
              <a:lnSpc>
                <a:spcPct val="100000"/>
              </a:lnSpc>
              <a:spcBef>
                <a:spcPts val="360"/>
              </a:spcBef>
              <a:spcAft>
                <a:spcPts val="0"/>
              </a:spcAft>
              <a:buSzPts val="2340"/>
              <a:buChar char="•"/>
            </a:pPr>
            <a:r>
              <a:rPr lang="fr-FR"/>
              <a:t>Le remplissage des grilles</a:t>
            </a:r>
            <a:endParaRPr/>
          </a:p>
          <a:p>
            <a:pPr marL="914400" lvl="1" indent="-320040" algn="l" rtl="0">
              <a:lnSpc>
                <a:spcPct val="100000"/>
              </a:lnSpc>
              <a:spcBef>
                <a:spcPts val="360"/>
              </a:spcBef>
              <a:spcAft>
                <a:spcPts val="0"/>
              </a:spcAft>
              <a:buSzPts val="1440"/>
              <a:buChar char="◆"/>
            </a:pPr>
            <a:r>
              <a:rPr lang="fr-FR"/>
              <a:t>Demander au collaborateur de faire en autonomie ou en binôme ( effet miroir) ou en collectif si même activité</a:t>
            </a:r>
            <a:endParaRPr/>
          </a:p>
          <a:p>
            <a:pPr marL="1371600" lvl="2" indent="-297180" algn="l" rtl="0">
              <a:lnSpc>
                <a:spcPct val="100000"/>
              </a:lnSpc>
              <a:spcBef>
                <a:spcPts val="360"/>
              </a:spcBef>
              <a:spcAft>
                <a:spcPts val="0"/>
              </a:spcAft>
              <a:buSzPts val="1080"/>
              <a:buChar char="◆"/>
            </a:pPr>
            <a:r>
              <a:rPr lang="fr-FR"/>
              <a:t>C’est à la discrétion du manager</a:t>
            </a:r>
            <a:endParaRPr/>
          </a:p>
          <a:p>
            <a:pPr marL="914400" lvl="1" indent="-320040" algn="l" rtl="0">
              <a:lnSpc>
                <a:spcPct val="100000"/>
              </a:lnSpc>
              <a:spcBef>
                <a:spcPts val="360"/>
              </a:spcBef>
              <a:spcAft>
                <a:spcPts val="0"/>
              </a:spcAft>
              <a:buSzPts val="1440"/>
              <a:buChar char="◆"/>
            </a:pPr>
            <a:r>
              <a:rPr lang="fr-FR"/>
              <a:t>Retour avec le manager sur une base d’échanges réflexifs</a:t>
            </a:r>
            <a:endParaRPr/>
          </a:p>
          <a:p>
            <a:pPr marL="457200" lvl="0" indent="-377190" algn="l" rtl="0">
              <a:lnSpc>
                <a:spcPct val="100000"/>
              </a:lnSpc>
              <a:spcBef>
                <a:spcPts val="360"/>
              </a:spcBef>
              <a:spcAft>
                <a:spcPts val="0"/>
              </a:spcAft>
              <a:buSzPts val="2340"/>
              <a:buChar char="•"/>
            </a:pPr>
            <a:r>
              <a:rPr lang="fr-FR"/>
              <a:t>La régulation</a:t>
            </a:r>
            <a:endParaRPr/>
          </a:p>
          <a:p>
            <a:pPr marL="914400" lvl="1" indent="-320040" algn="l" rtl="0">
              <a:lnSpc>
                <a:spcPct val="100000"/>
              </a:lnSpc>
              <a:spcBef>
                <a:spcPts val="360"/>
              </a:spcBef>
              <a:spcAft>
                <a:spcPts val="0"/>
              </a:spcAft>
              <a:buSzPts val="1440"/>
              <a:buChar char="◆"/>
            </a:pPr>
            <a:r>
              <a:rPr lang="fr-FR"/>
              <a:t>Peut se faire au niveau du salarié  ( compétences, missions, …)</a:t>
            </a:r>
            <a:endParaRPr/>
          </a:p>
          <a:p>
            <a:pPr marL="914400" lvl="1" indent="-320040" algn="l" rtl="0">
              <a:lnSpc>
                <a:spcPct val="100000"/>
              </a:lnSpc>
              <a:spcBef>
                <a:spcPts val="360"/>
              </a:spcBef>
              <a:spcAft>
                <a:spcPts val="0"/>
              </a:spcAft>
              <a:buSzPts val="1440"/>
              <a:buChar char="◆"/>
            </a:pPr>
            <a:r>
              <a:rPr lang="fr-FR"/>
              <a:t>Peut se construire avec l’équipe</a:t>
            </a:r>
            <a:endParaRPr/>
          </a:p>
          <a:p>
            <a:pPr marL="457200" lvl="0" indent="-377190" algn="l" rtl="0">
              <a:lnSpc>
                <a:spcPct val="100000"/>
              </a:lnSpc>
              <a:spcBef>
                <a:spcPts val="360"/>
              </a:spcBef>
              <a:spcAft>
                <a:spcPts val="0"/>
              </a:spcAft>
              <a:buSzPts val="2340"/>
              <a:buChar char="•"/>
            </a:pPr>
            <a:r>
              <a:rPr lang="fr-FR"/>
              <a:t>La pierre angulaire : le manager</a:t>
            </a:r>
            <a:endParaRPr/>
          </a:p>
          <a:p>
            <a:pPr marL="594360" lvl="1" indent="0" algn="l" rtl="0">
              <a:lnSpc>
                <a:spcPct val="100000"/>
              </a:lnSpc>
              <a:spcBef>
                <a:spcPts val="360"/>
              </a:spcBef>
              <a:spcAft>
                <a:spcPts val="0"/>
              </a:spcAft>
              <a:buSzPts val="1440"/>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pic>
        <p:nvPicPr>
          <p:cNvPr id="585" name="Google Shape;585;p33" descr="https://www.departement41.fr/fileadmin/_processed_/b/f/csm_logo_loir-et-cher_quadri_72px_e453875068.png"/>
          <p:cNvPicPr preferRelativeResize="0"/>
          <p:nvPr/>
        </p:nvPicPr>
        <p:blipFill rotWithShape="1">
          <a:blip r:embed="rId3">
            <a:alphaModFix/>
          </a:blip>
          <a:srcRect/>
          <a:stretch/>
        </p:blipFill>
        <p:spPr>
          <a:xfrm>
            <a:off x="6732240" y="5638800"/>
            <a:ext cx="720080" cy="886544"/>
          </a:xfrm>
          <a:prstGeom prst="rect">
            <a:avLst/>
          </a:prstGeom>
          <a:noFill/>
          <a:ln>
            <a:noFill/>
          </a:ln>
        </p:spPr>
      </p:pic>
      <p:sp>
        <p:nvSpPr>
          <p:cNvPr id="586" name="Google Shape;586;p33"/>
          <p:cNvSpPr txBox="1">
            <a:spLocks noGrp="1"/>
          </p:cNvSpPr>
          <p:nvPr>
            <p:ph type="title"/>
          </p:nvPr>
        </p:nvSpPr>
        <p:spPr>
          <a:xfrm>
            <a:off x="675384" y="404664"/>
            <a:ext cx="7270576" cy="69269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fr-FR"/>
              <a:t>Présentation des outils de régulation : </a:t>
            </a:r>
            <a:br>
              <a:rPr lang="fr-FR"/>
            </a:br>
            <a:r>
              <a:rPr lang="fr-FR"/>
              <a:t>le processus</a:t>
            </a:r>
            <a:endParaRPr/>
          </a:p>
        </p:txBody>
      </p:sp>
      <p:sp>
        <p:nvSpPr>
          <p:cNvPr id="587" name="Google Shape;587;p33"/>
          <p:cNvSpPr txBox="1">
            <a:spLocks noGrp="1"/>
          </p:cNvSpPr>
          <p:nvPr>
            <p:ph type="body" idx="1"/>
          </p:nvPr>
        </p:nvSpPr>
        <p:spPr>
          <a:xfrm>
            <a:off x="675384" y="1340768"/>
            <a:ext cx="7772400" cy="4114800"/>
          </a:xfrm>
          <a:prstGeom prst="rect">
            <a:avLst/>
          </a:prstGeom>
          <a:noFill/>
          <a:ln>
            <a:noFill/>
          </a:ln>
        </p:spPr>
        <p:txBody>
          <a:bodyPr spcFirstLastPara="1" wrap="square" lIns="91425" tIns="45700" rIns="91425" bIns="45700" anchor="t" anchorCtr="0">
            <a:noAutofit/>
          </a:bodyPr>
          <a:lstStyle/>
          <a:p>
            <a:pPr marL="498475" lvl="0" indent="-285750" algn="just" rtl="0">
              <a:lnSpc>
                <a:spcPct val="100000"/>
              </a:lnSpc>
              <a:spcBef>
                <a:spcPts val="0"/>
              </a:spcBef>
              <a:spcAft>
                <a:spcPts val="0"/>
              </a:spcAft>
              <a:buSzPts val="1440"/>
              <a:buChar char="◆"/>
            </a:pPr>
            <a:r>
              <a:rPr lang="fr-FR" sz="2200"/>
              <a:t>Points de veille et « trucs » </a:t>
            </a:r>
            <a:endParaRPr/>
          </a:p>
          <a:p>
            <a:pPr marL="955675" lvl="1" indent="-285750" algn="just" rtl="0">
              <a:lnSpc>
                <a:spcPct val="100000"/>
              </a:lnSpc>
              <a:spcBef>
                <a:spcPts val="0"/>
              </a:spcBef>
              <a:spcAft>
                <a:spcPts val="0"/>
              </a:spcAft>
              <a:buSzPts val="1440"/>
              <a:buChar char="◆"/>
            </a:pPr>
            <a:r>
              <a:rPr lang="fr-FR" sz="2000"/>
              <a:t>Possibilité de travailler en équipes de professionnels du même métier </a:t>
            </a:r>
            <a:endParaRPr/>
          </a:p>
          <a:p>
            <a:pPr marL="955675" lvl="1" indent="-285750" algn="just" rtl="0">
              <a:lnSpc>
                <a:spcPct val="100000"/>
              </a:lnSpc>
              <a:spcBef>
                <a:spcPts val="0"/>
              </a:spcBef>
              <a:spcAft>
                <a:spcPts val="0"/>
              </a:spcAft>
              <a:buSzPts val="1440"/>
              <a:buChar char="◆"/>
            </a:pPr>
            <a:r>
              <a:rPr lang="fr-FR" sz="2000"/>
              <a:t>Nécessité de prendre en compte les conditions de réalisation du travail pour apprécier la charge de travail : ne pas partir de la représentation de « ce que devrait être » mon activité </a:t>
            </a:r>
            <a:endParaRPr/>
          </a:p>
          <a:p>
            <a:pPr marL="955675" lvl="1" indent="-285750" algn="just" rtl="0">
              <a:lnSpc>
                <a:spcPct val="100000"/>
              </a:lnSpc>
              <a:spcBef>
                <a:spcPts val="0"/>
              </a:spcBef>
              <a:spcAft>
                <a:spcPts val="0"/>
              </a:spcAft>
              <a:buSzPts val="1440"/>
              <a:buChar char="◆"/>
            </a:pPr>
            <a:r>
              <a:rPr lang="fr-FR" sz="2000"/>
              <a:t>Prendre en compte la « nouvelle réalité » de la charge d’activité dans le contexte sanitaire et les bouleversements entrainés par la nouvelle organisation du travail (ex télétravail, nouvelles pratiques managériales)</a:t>
            </a:r>
            <a:endParaRPr/>
          </a:p>
          <a:p>
            <a:pPr marL="955675" lvl="1" indent="-285750" algn="just" rtl="0">
              <a:lnSpc>
                <a:spcPct val="100000"/>
              </a:lnSpc>
              <a:spcBef>
                <a:spcPts val="0"/>
              </a:spcBef>
              <a:spcAft>
                <a:spcPts val="0"/>
              </a:spcAft>
              <a:buSzPts val="1440"/>
              <a:buChar char="◆"/>
            </a:pPr>
            <a:r>
              <a:rPr lang="fr-FR" sz="2000"/>
              <a:t>La grille de repérage est moins un outil de mesure « exact » (reflet exact en heures hebdomadaires par activité) </a:t>
            </a:r>
            <a:r>
              <a:rPr lang="fr-FR" sz="2000" b="1"/>
              <a:t>qu’un support de réflexion</a:t>
            </a:r>
            <a:r>
              <a:rPr lang="fr-FR" sz="2000"/>
              <a:t> pour alimenter les discussions sur le travail, qu’un outil de mesure : identifier des tendances et repérer les facteurs de charge d’activité et de </a:t>
            </a:r>
            <a:endParaRPr sz="2000"/>
          </a:p>
          <a:p>
            <a:pPr marL="669925" lvl="1" indent="0" algn="just" rtl="0">
              <a:lnSpc>
                <a:spcPct val="100000"/>
              </a:lnSpc>
              <a:spcBef>
                <a:spcPts val="0"/>
              </a:spcBef>
              <a:spcAft>
                <a:spcPts val="0"/>
              </a:spcAft>
              <a:buSzPts val="1440"/>
              <a:buNone/>
            </a:pPr>
            <a:r>
              <a:rPr lang="fr-FR" sz="2000"/>
              <a:t>     sa régulation </a:t>
            </a:r>
            <a:endParaRPr/>
          </a:p>
          <a:p>
            <a:pPr marL="457200" lvl="0" indent="-228600" algn="just" rtl="0">
              <a:lnSpc>
                <a:spcPct val="100000"/>
              </a:lnSpc>
              <a:spcBef>
                <a:spcPts val="360"/>
              </a:spcBef>
              <a:spcAft>
                <a:spcPts val="0"/>
              </a:spcAft>
              <a:buSzPts val="2340"/>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pic>
        <p:nvPicPr>
          <p:cNvPr id="592" name="Google Shape;592;p34" descr="https://www.departement41.fr/fileadmin/_processed_/b/f/csm_logo_loir-et-cher_quadri_72px_e453875068.png"/>
          <p:cNvPicPr preferRelativeResize="0"/>
          <p:nvPr/>
        </p:nvPicPr>
        <p:blipFill rotWithShape="1">
          <a:blip r:embed="rId3">
            <a:alphaModFix/>
          </a:blip>
          <a:srcRect/>
          <a:stretch/>
        </p:blipFill>
        <p:spPr>
          <a:xfrm>
            <a:off x="6732240" y="5638800"/>
            <a:ext cx="720080" cy="814536"/>
          </a:xfrm>
          <a:prstGeom prst="rect">
            <a:avLst/>
          </a:prstGeom>
          <a:noFill/>
          <a:ln>
            <a:noFill/>
          </a:ln>
        </p:spPr>
      </p:pic>
      <p:sp>
        <p:nvSpPr>
          <p:cNvPr id="593" name="Google Shape;593;p34"/>
          <p:cNvSpPr txBox="1">
            <a:spLocks noGrp="1"/>
          </p:cNvSpPr>
          <p:nvPr>
            <p:ph type="title"/>
          </p:nvPr>
        </p:nvSpPr>
        <p:spPr>
          <a:xfrm>
            <a:off x="685800" y="332656"/>
            <a:ext cx="7270576" cy="69269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fr-FR"/>
              <a:t>Présentation des outils de repérage et d’évaluation  : le process</a:t>
            </a:r>
            <a:endParaRPr/>
          </a:p>
        </p:txBody>
      </p:sp>
      <p:sp>
        <p:nvSpPr>
          <p:cNvPr id="594" name="Google Shape;594;p34"/>
          <p:cNvSpPr txBox="1">
            <a:spLocks noGrp="1"/>
          </p:cNvSpPr>
          <p:nvPr>
            <p:ph type="body" idx="1"/>
          </p:nvPr>
        </p:nvSpPr>
        <p:spPr>
          <a:xfrm>
            <a:off x="685800" y="1524000"/>
            <a:ext cx="7772400" cy="4114800"/>
          </a:xfrm>
          <a:prstGeom prst="rect">
            <a:avLst/>
          </a:prstGeom>
          <a:noFill/>
          <a:ln>
            <a:noFill/>
          </a:ln>
        </p:spPr>
        <p:txBody>
          <a:bodyPr spcFirstLastPara="1" wrap="square" lIns="91425" tIns="45700" rIns="91425" bIns="45700" anchor="t" anchorCtr="0">
            <a:noAutofit/>
          </a:bodyPr>
          <a:lstStyle/>
          <a:p>
            <a:pPr marL="457200" lvl="0" indent="-377190" algn="just" rtl="0">
              <a:lnSpc>
                <a:spcPct val="100000"/>
              </a:lnSpc>
              <a:spcBef>
                <a:spcPts val="360"/>
              </a:spcBef>
              <a:spcAft>
                <a:spcPts val="0"/>
              </a:spcAft>
              <a:buSzPts val="2340"/>
              <a:buChar char="•"/>
            </a:pPr>
            <a:r>
              <a:rPr lang="fr-FR"/>
              <a:t>Points de veille et « trucs » </a:t>
            </a:r>
            <a:endParaRPr/>
          </a:p>
          <a:p>
            <a:pPr marL="914400" lvl="1" indent="-320040" algn="just" rtl="0">
              <a:lnSpc>
                <a:spcPct val="100000"/>
              </a:lnSpc>
              <a:spcBef>
                <a:spcPts val="360"/>
              </a:spcBef>
              <a:spcAft>
                <a:spcPts val="0"/>
              </a:spcAft>
              <a:buSzPts val="1440"/>
              <a:buChar char="◆"/>
            </a:pPr>
            <a:r>
              <a:rPr lang="fr-FR"/>
              <a:t>« Boîte à outils » des managers pour faciliter la démarche : </a:t>
            </a:r>
            <a:endParaRPr/>
          </a:p>
          <a:p>
            <a:pPr marL="1371600" lvl="2" indent="-297180" algn="just" rtl="0">
              <a:lnSpc>
                <a:spcPct val="100000"/>
              </a:lnSpc>
              <a:spcBef>
                <a:spcPts val="360"/>
              </a:spcBef>
              <a:spcAft>
                <a:spcPts val="0"/>
              </a:spcAft>
              <a:buSzPts val="1080"/>
              <a:buChar char="◆"/>
            </a:pPr>
            <a:r>
              <a:rPr lang="fr-FR"/>
              <a:t>Tutoriel, </a:t>
            </a:r>
            <a:endParaRPr/>
          </a:p>
          <a:p>
            <a:pPr marL="1371600" lvl="2" indent="-297180" algn="just" rtl="0">
              <a:lnSpc>
                <a:spcPct val="100000"/>
              </a:lnSpc>
              <a:spcBef>
                <a:spcPts val="360"/>
              </a:spcBef>
              <a:spcAft>
                <a:spcPts val="0"/>
              </a:spcAft>
              <a:buSzPts val="1080"/>
              <a:buChar char="◆"/>
            </a:pPr>
            <a:r>
              <a:rPr lang="fr-FR"/>
              <a:t>Guide méthodologique avec proposition d’animation pour les managers et documents supports à destination des équipes, </a:t>
            </a:r>
            <a:endParaRPr/>
          </a:p>
          <a:p>
            <a:pPr marL="1371600" lvl="2" indent="-297180" algn="just" rtl="0">
              <a:lnSpc>
                <a:spcPct val="100000"/>
              </a:lnSpc>
              <a:spcBef>
                <a:spcPts val="360"/>
              </a:spcBef>
              <a:spcAft>
                <a:spcPts val="0"/>
              </a:spcAft>
              <a:buSzPts val="1080"/>
              <a:buChar char="◆"/>
            </a:pPr>
            <a:r>
              <a:rPr lang="fr-FR"/>
              <a:t>Grilles « type » par métier, exemples des travaux des expérimentateurs, </a:t>
            </a:r>
            <a:endParaRPr/>
          </a:p>
          <a:p>
            <a:pPr marL="1371600" lvl="2" indent="-297180" algn="just" rtl="0">
              <a:lnSpc>
                <a:spcPct val="100000"/>
              </a:lnSpc>
              <a:spcBef>
                <a:spcPts val="360"/>
              </a:spcBef>
              <a:spcAft>
                <a:spcPts val="0"/>
              </a:spcAft>
              <a:buSzPts val="1080"/>
              <a:buChar char="◆"/>
            </a:pPr>
            <a:r>
              <a:rPr lang="fr-FR"/>
              <a:t>Grilles d’analyse et de restitution pour propositions de plans d’actions de régulation par service et direction</a:t>
            </a:r>
            <a:endParaRPr/>
          </a:p>
          <a:p>
            <a:pPr marL="914400" lvl="1" indent="-320040" algn="just" rtl="0">
              <a:lnSpc>
                <a:spcPct val="100000"/>
              </a:lnSpc>
              <a:spcBef>
                <a:spcPts val="360"/>
              </a:spcBef>
              <a:spcAft>
                <a:spcPts val="0"/>
              </a:spcAft>
              <a:buSzPts val="1440"/>
              <a:buChar char="◆"/>
            </a:pPr>
            <a:r>
              <a:rPr lang="fr-FR"/>
              <a:t>Appui du groupe projet et des expérimentateurs, ainsi que des intervenants de l’ARACT Centre Val de Loire </a:t>
            </a:r>
            <a:endParaRPr/>
          </a:p>
          <a:p>
            <a:pPr marL="1371600" lvl="2" indent="-297180" algn="just" rtl="0">
              <a:lnSpc>
                <a:spcPct val="100000"/>
              </a:lnSpc>
              <a:spcBef>
                <a:spcPts val="360"/>
              </a:spcBef>
              <a:spcAft>
                <a:spcPts val="0"/>
              </a:spcAft>
              <a:buSzPts val="1080"/>
              <a:buChar char="◆"/>
            </a:pPr>
            <a:r>
              <a:rPr lang="fr-FR"/>
              <a:t>Espace de professionnalisation</a:t>
            </a:r>
            <a:endParaRPr/>
          </a:p>
          <a:p>
            <a:pPr marL="1371600" lvl="2" indent="-297180" algn="just" rtl="0">
              <a:lnSpc>
                <a:spcPct val="100000"/>
              </a:lnSpc>
              <a:spcBef>
                <a:spcPts val="360"/>
              </a:spcBef>
              <a:spcAft>
                <a:spcPts val="0"/>
              </a:spcAft>
              <a:buSzPts val="1080"/>
              <a:buChar char="◆"/>
            </a:pPr>
            <a:r>
              <a:rPr lang="fr-FR"/>
              <a:t>Espace de retour d’expérience</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pic>
        <p:nvPicPr>
          <p:cNvPr id="600" name="Google Shape;600;p35" descr="https://www.departement41.fr/fileadmin/_processed_/b/f/csm_logo_loir-et-cher_quadri_72px_e453875068.png"/>
          <p:cNvPicPr preferRelativeResize="0"/>
          <p:nvPr/>
        </p:nvPicPr>
        <p:blipFill rotWithShape="1">
          <a:blip r:embed="rId3">
            <a:alphaModFix/>
          </a:blip>
          <a:srcRect/>
          <a:stretch/>
        </p:blipFill>
        <p:spPr>
          <a:xfrm>
            <a:off x="6732240" y="5638800"/>
            <a:ext cx="720080" cy="886544"/>
          </a:xfrm>
          <a:prstGeom prst="rect">
            <a:avLst/>
          </a:prstGeom>
          <a:noFill/>
          <a:ln>
            <a:noFill/>
          </a:ln>
        </p:spPr>
      </p:pic>
      <p:sp>
        <p:nvSpPr>
          <p:cNvPr id="601" name="Google Shape;601;p35"/>
          <p:cNvSpPr txBox="1">
            <a:spLocks noGrp="1"/>
          </p:cNvSpPr>
          <p:nvPr>
            <p:ph type="title"/>
          </p:nvPr>
        </p:nvSpPr>
        <p:spPr>
          <a:xfrm>
            <a:off x="685800" y="0"/>
            <a:ext cx="7270576" cy="69269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fr-FR"/>
              <a:t>Phase de régulation et de capitalisation</a:t>
            </a:r>
            <a:endParaRPr/>
          </a:p>
        </p:txBody>
      </p:sp>
      <p:sp>
        <p:nvSpPr>
          <p:cNvPr id="602" name="Google Shape;602;p35"/>
          <p:cNvSpPr txBox="1">
            <a:spLocks noGrp="1"/>
          </p:cNvSpPr>
          <p:nvPr>
            <p:ph type="body" idx="1"/>
          </p:nvPr>
        </p:nvSpPr>
        <p:spPr>
          <a:xfrm>
            <a:off x="395536" y="836712"/>
            <a:ext cx="8208912" cy="4154016"/>
          </a:xfrm>
          <a:prstGeom prst="rect">
            <a:avLst/>
          </a:prstGeom>
          <a:noFill/>
          <a:ln>
            <a:noFill/>
          </a:ln>
        </p:spPr>
        <p:txBody>
          <a:bodyPr spcFirstLastPara="1" wrap="square" lIns="91425" tIns="45700" rIns="91425" bIns="45700" anchor="t" anchorCtr="0">
            <a:noAutofit/>
          </a:bodyPr>
          <a:lstStyle/>
          <a:p>
            <a:pPr marL="457200" lvl="0" indent="-377190" algn="just" rtl="0">
              <a:lnSpc>
                <a:spcPct val="100000"/>
              </a:lnSpc>
              <a:spcBef>
                <a:spcPts val="360"/>
              </a:spcBef>
              <a:spcAft>
                <a:spcPts val="0"/>
              </a:spcAft>
              <a:buSzPts val="2340"/>
              <a:buChar char="•"/>
            </a:pPr>
            <a:r>
              <a:rPr lang="fr-FR" sz="1800"/>
              <a:t>A partir des constats observés, proposition pour chaque direction puis pour l’ensemble de la DGA d’un plan d’actions afin de réguler la charge de travail</a:t>
            </a:r>
            <a:endParaRPr/>
          </a:p>
          <a:p>
            <a:pPr marL="914400" lvl="1" indent="-320040" algn="just" rtl="0">
              <a:lnSpc>
                <a:spcPct val="100000"/>
              </a:lnSpc>
              <a:spcBef>
                <a:spcPts val="360"/>
              </a:spcBef>
              <a:spcAft>
                <a:spcPts val="0"/>
              </a:spcAft>
              <a:buSzPts val="1440"/>
              <a:buChar char="◆"/>
            </a:pPr>
            <a:r>
              <a:rPr lang="fr-FR" sz="1800"/>
              <a:t>Possibilité de propositions de plans d’action et de calendrier de mise en oeuvre différencié selon les directions (articulation avec les démarches de réorganisation et les projets en cours)</a:t>
            </a:r>
            <a:endParaRPr/>
          </a:p>
          <a:p>
            <a:pPr marL="914400" lvl="1" indent="-320040" algn="just" rtl="0">
              <a:lnSpc>
                <a:spcPct val="100000"/>
              </a:lnSpc>
              <a:spcBef>
                <a:spcPts val="360"/>
              </a:spcBef>
              <a:spcAft>
                <a:spcPts val="0"/>
              </a:spcAft>
              <a:buSzPts val="1440"/>
              <a:buChar char="◆"/>
            </a:pPr>
            <a:r>
              <a:rPr lang="fr-FR" sz="1800"/>
              <a:t>Plusieurs actions envisageables </a:t>
            </a:r>
            <a:endParaRPr/>
          </a:p>
          <a:p>
            <a:pPr marL="1371600" lvl="2" indent="-297180" algn="just" rtl="0">
              <a:lnSpc>
                <a:spcPct val="100000"/>
              </a:lnSpc>
              <a:spcBef>
                <a:spcPts val="360"/>
              </a:spcBef>
              <a:spcAft>
                <a:spcPts val="0"/>
              </a:spcAft>
              <a:buSzPts val="1080"/>
              <a:buChar char="◆"/>
            </a:pPr>
            <a:r>
              <a:rPr lang="fr-FR" sz="1600"/>
              <a:t>Innovations et pratiques managériales </a:t>
            </a:r>
            <a:endParaRPr/>
          </a:p>
          <a:p>
            <a:pPr marL="1371600" lvl="2" indent="-297180" algn="just" rtl="0">
              <a:lnSpc>
                <a:spcPct val="100000"/>
              </a:lnSpc>
              <a:spcBef>
                <a:spcPts val="360"/>
              </a:spcBef>
              <a:spcAft>
                <a:spcPts val="0"/>
              </a:spcAft>
              <a:buSzPts val="1080"/>
              <a:buChar char="◆"/>
            </a:pPr>
            <a:r>
              <a:rPr lang="fr-FR" sz="1600"/>
              <a:t>Organisation du travail au sein des directions </a:t>
            </a:r>
            <a:endParaRPr/>
          </a:p>
          <a:p>
            <a:pPr marL="1371600" lvl="2" indent="-297180" algn="just" rtl="0">
              <a:lnSpc>
                <a:spcPct val="100000"/>
              </a:lnSpc>
              <a:spcBef>
                <a:spcPts val="360"/>
              </a:spcBef>
              <a:spcAft>
                <a:spcPts val="0"/>
              </a:spcAft>
              <a:buSzPts val="1080"/>
              <a:buChar char="◆"/>
            </a:pPr>
            <a:r>
              <a:rPr lang="fr-FR" sz="1600"/>
              <a:t>Création ou mouvements d’ETP </a:t>
            </a:r>
            <a:endParaRPr/>
          </a:p>
          <a:p>
            <a:pPr marL="457200" lvl="0" indent="-377190" algn="just" rtl="0">
              <a:lnSpc>
                <a:spcPct val="100000"/>
              </a:lnSpc>
              <a:spcBef>
                <a:spcPts val="360"/>
              </a:spcBef>
              <a:spcAft>
                <a:spcPts val="0"/>
              </a:spcAft>
              <a:buSzPts val="2340"/>
              <a:buChar char="•"/>
            </a:pPr>
            <a:r>
              <a:rPr lang="fr-FR" sz="1800"/>
              <a:t>Validation du plan d’actions proposé par le copil avant l’été et déploiement dans les mois suivants</a:t>
            </a:r>
            <a:endParaRPr/>
          </a:p>
          <a:p>
            <a:pPr marL="457200" lvl="0" indent="-377190" algn="just" rtl="0">
              <a:lnSpc>
                <a:spcPct val="100000"/>
              </a:lnSpc>
              <a:spcBef>
                <a:spcPts val="360"/>
              </a:spcBef>
              <a:spcAft>
                <a:spcPts val="0"/>
              </a:spcAft>
              <a:buSzPts val="2340"/>
              <a:buChar char="•"/>
            </a:pPr>
            <a:r>
              <a:rPr lang="fr-FR" sz="1800"/>
              <a:t>Capitalisation et inscription dans la stratégie managériale des solidarités</a:t>
            </a:r>
            <a:endParaRPr/>
          </a:p>
          <a:p>
            <a:pPr marL="914400" lvl="1" indent="-320040" algn="just" rtl="0">
              <a:lnSpc>
                <a:spcPct val="100000"/>
              </a:lnSpc>
              <a:spcBef>
                <a:spcPts val="360"/>
              </a:spcBef>
              <a:spcAft>
                <a:spcPts val="0"/>
              </a:spcAft>
              <a:buSzPts val="1440"/>
              <a:buChar char="◆"/>
            </a:pPr>
            <a:r>
              <a:rPr lang="fr-FR" sz="1800"/>
              <a:t>Outil pérenne de gestion des équipes et des activités au niveau individuel et collectif : prévenir les RPS, optimiser l’organisation du travail, etc </a:t>
            </a:r>
            <a:endParaRPr/>
          </a:p>
          <a:p>
            <a:pPr marL="914400" lvl="1" indent="-320040" algn="just" rtl="0">
              <a:lnSpc>
                <a:spcPct val="100000"/>
              </a:lnSpc>
              <a:spcBef>
                <a:spcPts val="360"/>
              </a:spcBef>
              <a:spcAft>
                <a:spcPts val="0"/>
              </a:spcAft>
              <a:buSzPts val="1440"/>
              <a:buChar char="◆"/>
            </a:pPr>
            <a:r>
              <a:rPr lang="fr-FR" sz="1800"/>
              <a:t>Donner du sens : remettre la réalité du travail au centre du management, enrichir les compétences, etc </a:t>
            </a:r>
            <a:endParaRPr/>
          </a:p>
          <a:p>
            <a:pPr marL="914400" lvl="1" indent="-320040" algn="just" rtl="0">
              <a:lnSpc>
                <a:spcPct val="100000"/>
              </a:lnSpc>
              <a:spcBef>
                <a:spcPts val="360"/>
              </a:spcBef>
              <a:spcAft>
                <a:spcPts val="0"/>
              </a:spcAft>
              <a:buSzPts val="1440"/>
              <a:buChar char="◆"/>
            </a:pPr>
            <a:r>
              <a:rPr lang="fr-FR" sz="1800"/>
              <a:t>Appui de la pérennisation des outils et de la méthode par le groupe projet et les expérimentateurs, ambassadeurs de la démarche auprès de leurs collègues</a:t>
            </a:r>
            <a:endParaRPr/>
          </a:p>
          <a:p>
            <a:pPr marL="457200" lvl="0" indent="-228600" algn="just" rtl="0">
              <a:lnSpc>
                <a:spcPct val="100000"/>
              </a:lnSpc>
              <a:spcBef>
                <a:spcPts val="360"/>
              </a:spcBef>
              <a:spcAft>
                <a:spcPts val="0"/>
              </a:spcAft>
              <a:buSzPts val="2340"/>
              <a:buNone/>
            </a:pPr>
            <a:endParaRPr sz="2000"/>
          </a:p>
          <a:p>
            <a:pPr marL="914400" lvl="1" indent="-228600" algn="just" rtl="0">
              <a:lnSpc>
                <a:spcPct val="100000"/>
              </a:lnSpc>
              <a:spcBef>
                <a:spcPts val="360"/>
              </a:spcBef>
              <a:spcAft>
                <a:spcPts val="0"/>
              </a:spcAft>
              <a:buSzPts val="1440"/>
              <a:buNone/>
            </a:pPr>
            <a:endParaRPr sz="18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pic>
        <p:nvPicPr>
          <p:cNvPr id="607" name="Google Shape;607;p36" descr="https://www.departement41.fr/fileadmin/_processed_/b/f/csm_logo_loir-et-cher_quadri_72px_e453875068.png"/>
          <p:cNvPicPr preferRelativeResize="0"/>
          <p:nvPr/>
        </p:nvPicPr>
        <p:blipFill rotWithShape="1">
          <a:blip r:embed="rId3">
            <a:alphaModFix/>
          </a:blip>
          <a:srcRect/>
          <a:stretch/>
        </p:blipFill>
        <p:spPr>
          <a:xfrm>
            <a:off x="6732240" y="5638800"/>
            <a:ext cx="720080" cy="886544"/>
          </a:xfrm>
          <a:prstGeom prst="rect">
            <a:avLst/>
          </a:prstGeom>
          <a:noFill/>
          <a:ln>
            <a:noFill/>
          </a:ln>
        </p:spPr>
      </p:pic>
      <p:sp>
        <p:nvSpPr>
          <p:cNvPr id="608" name="Google Shape;608;p36"/>
          <p:cNvSpPr txBox="1">
            <a:spLocks noGrp="1"/>
          </p:cNvSpPr>
          <p:nvPr>
            <p:ph type="title"/>
          </p:nvPr>
        </p:nvSpPr>
        <p:spPr>
          <a:xfrm>
            <a:off x="685800" y="0"/>
            <a:ext cx="7270576" cy="69269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fr-FR"/>
              <a:t>Retour des expérimentateurs</a:t>
            </a:r>
            <a:endParaRPr/>
          </a:p>
        </p:txBody>
      </p:sp>
      <p:sp>
        <p:nvSpPr>
          <p:cNvPr id="609" name="Google Shape;609;p36"/>
          <p:cNvSpPr txBox="1">
            <a:spLocks noGrp="1"/>
          </p:cNvSpPr>
          <p:nvPr>
            <p:ph type="body" idx="1"/>
          </p:nvPr>
        </p:nvSpPr>
        <p:spPr>
          <a:xfrm>
            <a:off x="685800" y="1196752"/>
            <a:ext cx="7772400" cy="4114800"/>
          </a:xfrm>
          <a:prstGeom prst="rect">
            <a:avLst/>
          </a:prstGeom>
          <a:noFill/>
          <a:ln>
            <a:noFill/>
          </a:ln>
        </p:spPr>
        <p:txBody>
          <a:bodyPr spcFirstLastPara="1" wrap="square" lIns="91425" tIns="45700" rIns="91425" bIns="45700" anchor="t" anchorCtr="0">
            <a:noAutofit/>
          </a:bodyPr>
          <a:lstStyle/>
          <a:p>
            <a:pPr marL="457200" lvl="0" indent="-377190" algn="l" rtl="0">
              <a:lnSpc>
                <a:spcPct val="100000"/>
              </a:lnSpc>
              <a:spcBef>
                <a:spcPts val="360"/>
              </a:spcBef>
              <a:spcAft>
                <a:spcPts val="0"/>
              </a:spcAft>
              <a:buSzPts val="2340"/>
              <a:buChar char="•"/>
            </a:pPr>
            <a:r>
              <a:rPr lang="fr-FR"/>
              <a:t>Permet d’objectiver l’activité de travail</a:t>
            </a:r>
            <a:endParaRPr/>
          </a:p>
          <a:p>
            <a:pPr marL="914400" lvl="1" indent="-320040" algn="l" rtl="0">
              <a:lnSpc>
                <a:spcPct val="100000"/>
              </a:lnSpc>
              <a:spcBef>
                <a:spcPts val="360"/>
              </a:spcBef>
              <a:spcAft>
                <a:spcPts val="0"/>
              </a:spcAft>
              <a:buSzPts val="1440"/>
              <a:buChar char="◆"/>
            </a:pPr>
            <a:r>
              <a:rPr lang="fr-FR"/>
              <a:t>Parler et discuter du travail et de « comment » le réaliser</a:t>
            </a:r>
            <a:endParaRPr/>
          </a:p>
          <a:p>
            <a:pPr marL="457200" lvl="0" indent="-377190" algn="l" rtl="0">
              <a:lnSpc>
                <a:spcPct val="100000"/>
              </a:lnSpc>
              <a:spcBef>
                <a:spcPts val="360"/>
              </a:spcBef>
              <a:spcAft>
                <a:spcPts val="0"/>
              </a:spcAft>
              <a:buSzPts val="2340"/>
              <a:buChar char="•"/>
            </a:pPr>
            <a:r>
              <a:rPr lang="fr-FR"/>
              <a:t>Circonscrire le temps : un temps dédié </a:t>
            </a:r>
            <a:endParaRPr/>
          </a:p>
          <a:p>
            <a:pPr marL="457200" lvl="0" indent="-377190" algn="l" rtl="0">
              <a:lnSpc>
                <a:spcPct val="100000"/>
              </a:lnSpc>
              <a:spcBef>
                <a:spcPts val="360"/>
              </a:spcBef>
              <a:spcAft>
                <a:spcPts val="0"/>
              </a:spcAft>
              <a:buSzPts val="2340"/>
              <a:buChar char="•"/>
            </a:pPr>
            <a:r>
              <a:rPr lang="fr-FR"/>
              <a:t>Créer des outils adaptés à l’activité de la collectivité </a:t>
            </a:r>
            <a:endParaRPr/>
          </a:p>
          <a:p>
            <a:pPr marL="457200" lvl="0" indent="-377190" algn="l" rtl="0">
              <a:lnSpc>
                <a:spcPct val="100000"/>
              </a:lnSpc>
              <a:spcBef>
                <a:spcPts val="360"/>
              </a:spcBef>
              <a:spcAft>
                <a:spcPts val="0"/>
              </a:spcAft>
              <a:buSzPts val="2340"/>
              <a:buChar char="•"/>
            </a:pPr>
            <a:r>
              <a:rPr lang="fr-FR"/>
              <a:t>Prise en compte de la singularité des collaborateurs</a:t>
            </a:r>
            <a:endParaRPr/>
          </a:p>
          <a:p>
            <a:pPr marL="457200" lvl="0" indent="-377190" algn="l" rtl="0">
              <a:lnSpc>
                <a:spcPct val="100000"/>
              </a:lnSpc>
              <a:spcBef>
                <a:spcPts val="360"/>
              </a:spcBef>
              <a:spcAft>
                <a:spcPts val="0"/>
              </a:spcAft>
              <a:buSzPts val="2340"/>
              <a:buChar char="•"/>
            </a:pPr>
            <a:r>
              <a:rPr lang="fr-FR"/>
              <a:t>Repérer les ressources : environnement “capacitant”</a:t>
            </a:r>
            <a:endParaRPr/>
          </a:p>
          <a:p>
            <a:pPr marL="457200" lvl="0" indent="-377190" algn="l" rtl="0">
              <a:lnSpc>
                <a:spcPct val="100000"/>
              </a:lnSpc>
              <a:spcBef>
                <a:spcPts val="360"/>
              </a:spcBef>
              <a:spcAft>
                <a:spcPts val="0"/>
              </a:spcAft>
              <a:buSzPts val="2340"/>
              <a:buChar char="•"/>
            </a:pPr>
            <a:r>
              <a:rPr lang="fr-FR"/>
              <a:t>Permet de valoriser la complétude de l’activité pour les membres des équipes et la créativité au quotidien </a:t>
            </a:r>
            <a:endParaRPr/>
          </a:p>
          <a:p>
            <a:pPr marL="457200" lvl="0" indent="-377190" algn="l" rtl="0">
              <a:lnSpc>
                <a:spcPct val="100000"/>
              </a:lnSpc>
              <a:spcBef>
                <a:spcPts val="360"/>
              </a:spcBef>
              <a:spcAft>
                <a:spcPts val="0"/>
              </a:spcAft>
              <a:buSzPts val="2340"/>
              <a:buChar char="•"/>
            </a:pPr>
            <a:r>
              <a:rPr lang="fr-FR"/>
              <a:t>Permet de consolider le groupe manager</a:t>
            </a:r>
            <a:endParaRPr/>
          </a:p>
          <a:p>
            <a:pPr marL="457200" lvl="0" indent="-377190" algn="l" rtl="0">
              <a:lnSpc>
                <a:spcPct val="100000"/>
              </a:lnSpc>
              <a:spcBef>
                <a:spcPts val="360"/>
              </a:spcBef>
              <a:spcAft>
                <a:spcPts val="0"/>
              </a:spcAft>
              <a:buSzPts val="2340"/>
              <a:buChar char="•"/>
            </a:pPr>
            <a:r>
              <a:rPr lang="fr-FR"/>
              <a:t>Utilisation de la démarche pour élaborer le projet de service</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pic>
        <p:nvPicPr>
          <p:cNvPr id="615" name="Google Shape;615;p37" descr="https://www.departement41.fr/fileadmin/_processed_/b/f/csm_logo_loir-et-cher_quadri_72px_e453875068.png"/>
          <p:cNvPicPr preferRelativeResize="0"/>
          <p:nvPr/>
        </p:nvPicPr>
        <p:blipFill rotWithShape="1">
          <a:blip r:embed="rId3">
            <a:alphaModFix/>
          </a:blip>
          <a:srcRect/>
          <a:stretch/>
        </p:blipFill>
        <p:spPr>
          <a:xfrm>
            <a:off x="6732240" y="5638800"/>
            <a:ext cx="720080" cy="886544"/>
          </a:xfrm>
          <a:prstGeom prst="rect">
            <a:avLst/>
          </a:prstGeom>
          <a:noFill/>
          <a:ln>
            <a:noFill/>
          </a:ln>
        </p:spPr>
      </p:pic>
      <p:sp>
        <p:nvSpPr>
          <p:cNvPr id="616" name="Google Shape;616;p37"/>
          <p:cNvSpPr txBox="1">
            <a:spLocks noGrp="1"/>
          </p:cNvSpPr>
          <p:nvPr>
            <p:ph type="body" idx="1"/>
          </p:nvPr>
        </p:nvSpPr>
        <p:spPr>
          <a:xfrm>
            <a:off x="685800" y="1988840"/>
            <a:ext cx="7772400" cy="4114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360"/>
              </a:spcBef>
              <a:spcAft>
                <a:spcPts val="0"/>
              </a:spcAft>
              <a:buSzPts val="2340"/>
              <a:buNone/>
            </a:pPr>
            <a:r>
              <a:rPr lang="fr-FR" sz="2800"/>
              <a:t>Merci de votre attention !</a:t>
            </a:r>
            <a:endParaRPr/>
          </a:p>
          <a:p>
            <a:pPr marL="0" lvl="0" indent="0" algn="ctr" rtl="0">
              <a:lnSpc>
                <a:spcPct val="100000"/>
              </a:lnSpc>
              <a:spcBef>
                <a:spcPts val="360"/>
              </a:spcBef>
              <a:spcAft>
                <a:spcPts val="0"/>
              </a:spcAft>
              <a:buSzPts val="2340"/>
              <a:buNone/>
            </a:pPr>
            <a:endParaRPr sz="2800"/>
          </a:p>
          <a:p>
            <a:pPr marL="0" lvl="0" indent="0" algn="ctr" rtl="0">
              <a:lnSpc>
                <a:spcPct val="100000"/>
              </a:lnSpc>
              <a:spcBef>
                <a:spcPts val="360"/>
              </a:spcBef>
              <a:spcAft>
                <a:spcPts val="0"/>
              </a:spcAft>
              <a:buSzPts val="2340"/>
              <a:buNone/>
            </a:pPr>
            <a:r>
              <a:rPr lang="fr-FR" sz="2800"/>
              <a:t>i.freundlieb@anact.fr </a:t>
            </a:r>
            <a:endParaRPr/>
          </a:p>
          <a:p>
            <a:pPr marL="0" lvl="0" indent="0" algn="ctr" rtl="0">
              <a:lnSpc>
                <a:spcPct val="100000"/>
              </a:lnSpc>
              <a:spcBef>
                <a:spcPts val="360"/>
              </a:spcBef>
              <a:spcAft>
                <a:spcPts val="0"/>
              </a:spcAft>
              <a:buSzPts val="2340"/>
              <a:buNone/>
            </a:pPr>
            <a:r>
              <a:rPr lang="fr-FR" sz="2800"/>
              <a:t>laura.jouvert@departement41.fr</a:t>
            </a:r>
            <a:endParaRPr/>
          </a:p>
          <a:p>
            <a:pPr marL="0" lvl="0" indent="0" algn="ctr" rtl="0">
              <a:lnSpc>
                <a:spcPct val="100000"/>
              </a:lnSpc>
              <a:spcBef>
                <a:spcPts val="360"/>
              </a:spcBef>
              <a:spcAft>
                <a:spcPts val="0"/>
              </a:spcAft>
              <a:buSzPts val="2340"/>
              <a:buNone/>
            </a:pPr>
            <a:endParaRPr sz="2800"/>
          </a:p>
          <a:p>
            <a:pPr marL="0" lvl="0" indent="0" algn="ctr" rtl="0">
              <a:lnSpc>
                <a:spcPct val="100000"/>
              </a:lnSpc>
              <a:spcBef>
                <a:spcPts val="360"/>
              </a:spcBef>
              <a:spcAft>
                <a:spcPts val="0"/>
              </a:spcAft>
              <a:buSzPts val="2340"/>
              <a:buNone/>
            </a:pPr>
            <a:endParaRPr b="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
          <p:cNvSpPr txBox="1">
            <a:spLocks noGrp="1"/>
          </p:cNvSpPr>
          <p:nvPr>
            <p:ph type="ctrTitle"/>
          </p:nvPr>
        </p:nvSpPr>
        <p:spPr>
          <a:xfrm>
            <a:off x="505097" y="1912153"/>
            <a:ext cx="6732240" cy="2880320"/>
          </a:xfrm>
          <a:prstGeom prst="rect">
            <a:avLst/>
          </a:prstGeom>
          <a:noFill/>
          <a:ln>
            <a:noFill/>
          </a:ln>
        </p:spPr>
        <p:txBody>
          <a:bodyPr spcFirstLastPara="1" wrap="square" lIns="91425" tIns="45700" rIns="91425" bIns="45700" anchor="ctr" anchorCtr="0">
            <a:noAutofit/>
          </a:bodyPr>
          <a:lstStyle/>
          <a:p>
            <a:pPr lvl="0"/>
            <a:r>
              <a:rPr lang="fr-FR" sz="2400" cap="none" dirty="0">
                <a:solidFill>
                  <a:schemeClr val="accent1"/>
                </a:solidFill>
              </a:rPr>
              <a:t>RETOUR D'EXPÉRIENCE DU CD41 :</a:t>
            </a:r>
            <a:br>
              <a:rPr lang="fr-FR" sz="2400" cap="none" dirty="0">
                <a:solidFill>
                  <a:schemeClr val="accent1"/>
                </a:solidFill>
              </a:rPr>
            </a:br>
            <a:r>
              <a:rPr lang="fr-FR" sz="2400" cap="none" dirty="0">
                <a:solidFill>
                  <a:schemeClr val="accent1"/>
                </a:solidFill>
              </a:rPr>
              <a:t>COMMENT MENER UNE DÉMARCHE D'ÉVALUATION ET DE RÉGULATION DE LA CHARGE D'ACTIVITÉ DANS LES SERVICES SOCIAUX ?</a:t>
            </a:r>
            <a:endParaRPr sz="2400" dirty="0">
              <a:solidFill>
                <a:schemeClr val="accent1"/>
              </a:solidFill>
            </a:endParaRPr>
          </a:p>
        </p:txBody>
      </p:sp>
      <p:sp>
        <p:nvSpPr>
          <p:cNvPr id="201" name="Google Shape;201;p1"/>
          <p:cNvSpPr txBox="1">
            <a:spLocks noGrp="1"/>
          </p:cNvSpPr>
          <p:nvPr>
            <p:ph type="subTitle" idx="1"/>
          </p:nvPr>
        </p:nvSpPr>
        <p:spPr>
          <a:xfrm>
            <a:off x="2785839" y="4725144"/>
            <a:ext cx="6341145" cy="931168"/>
          </a:xfrm>
          <a:prstGeom prst="rect">
            <a:avLst/>
          </a:prstGeom>
          <a:noFill/>
          <a:ln>
            <a:noFill/>
          </a:ln>
        </p:spPr>
        <p:txBody>
          <a:bodyPr spcFirstLastPara="1" wrap="square" lIns="91425" tIns="45700" rIns="91425" bIns="45700" anchor="t" anchorCtr="0">
            <a:noAutofit/>
          </a:bodyPr>
          <a:lstStyle/>
          <a:p>
            <a:pPr marL="0" lvl="0" indent="0" algn="ctr" rtl="0">
              <a:spcBef>
                <a:spcPts val="440"/>
              </a:spcBef>
              <a:spcAft>
                <a:spcPts val="0"/>
              </a:spcAft>
              <a:buSzPts val="2860"/>
              <a:buFont typeface="Noto Sans Symbols"/>
              <a:buNone/>
            </a:pPr>
            <a:r>
              <a:rPr lang="fr-FR" dirty="0"/>
              <a:t>26 octobre 2021</a:t>
            </a:r>
            <a:endParaRPr dirty="0"/>
          </a:p>
        </p:txBody>
      </p:sp>
      <p:pic>
        <p:nvPicPr>
          <p:cNvPr id="4" name="Google Shape;402;p18" descr="https://www.departement41.fr/fileadmin/_processed_/b/f/csm_logo_loir-et-cher_quadri_72px_e453875068.png"/>
          <p:cNvPicPr preferRelativeResize="0"/>
          <p:nvPr/>
        </p:nvPicPr>
        <p:blipFill rotWithShape="1">
          <a:blip r:embed="rId3">
            <a:alphaModFix/>
          </a:blip>
          <a:srcRect/>
          <a:stretch/>
        </p:blipFill>
        <p:spPr>
          <a:xfrm>
            <a:off x="691657" y="364896"/>
            <a:ext cx="1423470" cy="203655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3" descr="https://www.departement41.fr/fileadmin/_processed_/b/f/csm_logo_loir-et-cher_quadri_72px_e453875068.png"/>
          <p:cNvPicPr preferRelativeResize="0"/>
          <p:nvPr/>
        </p:nvPicPr>
        <p:blipFill rotWithShape="1">
          <a:blip r:embed="rId3">
            <a:alphaModFix/>
          </a:blip>
          <a:srcRect/>
          <a:stretch/>
        </p:blipFill>
        <p:spPr>
          <a:xfrm>
            <a:off x="6732240" y="5638800"/>
            <a:ext cx="720080" cy="886544"/>
          </a:xfrm>
          <a:prstGeom prst="rect">
            <a:avLst/>
          </a:prstGeom>
          <a:noFill/>
          <a:ln>
            <a:noFill/>
          </a:ln>
        </p:spPr>
      </p:pic>
      <p:sp>
        <p:nvSpPr>
          <p:cNvPr id="214" name="Google Shape;214;p3"/>
          <p:cNvSpPr txBox="1">
            <a:spLocks noGrp="1"/>
          </p:cNvSpPr>
          <p:nvPr>
            <p:ph type="title"/>
          </p:nvPr>
        </p:nvSpPr>
        <p:spPr>
          <a:xfrm>
            <a:off x="685800" y="0"/>
            <a:ext cx="7270576" cy="69269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fr-FR"/>
              <a:t>Le travail change car le monde change</a:t>
            </a:r>
            <a:endParaRPr/>
          </a:p>
        </p:txBody>
      </p:sp>
      <p:sp>
        <p:nvSpPr>
          <p:cNvPr id="215" name="Google Shape;215;p3"/>
          <p:cNvSpPr txBox="1">
            <a:spLocks noGrp="1"/>
          </p:cNvSpPr>
          <p:nvPr>
            <p:ph type="body" idx="1"/>
          </p:nvPr>
        </p:nvSpPr>
        <p:spPr>
          <a:xfrm>
            <a:off x="685800" y="1052736"/>
            <a:ext cx="8206680" cy="568863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080"/>
              <a:buFont typeface="Calibri"/>
              <a:buChar char="◆"/>
            </a:pPr>
            <a:r>
              <a:rPr lang="fr-FR" sz="1800"/>
              <a:t>Le changement c’est tout le temps</a:t>
            </a:r>
            <a:endParaRPr sz="1800"/>
          </a:p>
          <a:p>
            <a:pPr marL="955675" lvl="1" indent="-285750" algn="l" rtl="0">
              <a:lnSpc>
                <a:spcPct val="100000"/>
              </a:lnSpc>
              <a:spcBef>
                <a:spcPts val="0"/>
              </a:spcBef>
              <a:spcAft>
                <a:spcPts val="0"/>
              </a:spcAft>
              <a:buSzPts val="1280"/>
              <a:buFont typeface="Arial"/>
              <a:buChar char="◆"/>
            </a:pPr>
            <a:r>
              <a:rPr lang="fr-FR" sz="1800"/>
              <a:t>Densification du travail : Faire plus dans une même unité de temps et sous contrainte d’objectifs.</a:t>
            </a:r>
            <a:endParaRPr sz="1800"/>
          </a:p>
          <a:p>
            <a:pPr marL="955675" lvl="1" indent="-285750" algn="l" rtl="0">
              <a:lnSpc>
                <a:spcPct val="100000"/>
              </a:lnSpc>
              <a:spcBef>
                <a:spcPts val="0"/>
              </a:spcBef>
              <a:spcAft>
                <a:spcPts val="0"/>
              </a:spcAft>
              <a:buSzPts val="1280"/>
              <a:buFont typeface="Arial"/>
              <a:buChar char="◆"/>
            </a:pPr>
            <a:r>
              <a:rPr lang="fr-FR" sz="1800"/>
              <a:t>Travailler différemment, Combinaison de plusieurs activités et de différentes logiques de travail.</a:t>
            </a:r>
            <a:endParaRPr sz="1800"/>
          </a:p>
          <a:p>
            <a:pPr marL="955675" lvl="1" indent="-285750" algn="l" rtl="0">
              <a:lnSpc>
                <a:spcPct val="100000"/>
              </a:lnSpc>
              <a:spcBef>
                <a:spcPts val="0"/>
              </a:spcBef>
              <a:spcAft>
                <a:spcPts val="0"/>
              </a:spcAft>
              <a:buSzPts val="1280"/>
              <a:buFont typeface="Arial"/>
              <a:buChar char="◆"/>
            </a:pPr>
            <a:r>
              <a:rPr lang="fr-FR" sz="1800"/>
              <a:t>Travail en présence du client (ou avec eux).</a:t>
            </a:r>
            <a:endParaRPr sz="1800"/>
          </a:p>
          <a:p>
            <a:pPr marL="955675" lvl="1" indent="-285750" algn="l" rtl="0">
              <a:lnSpc>
                <a:spcPct val="100000"/>
              </a:lnSpc>
              <a:spcBef>
                <a:spcPts val="0"/>
              </a:spcBef>
              <a:spcAft>
                <a:spcPts val="0"/>
              </a:spcAft>
              <a:buSzPts val="1280"/>
              <a:buFont typeface="Arial"/>
              <a:buChar char="◆"/>
            </a:pPr>
            <a:r>
              <a:rPr lang="fr-FR" sz="1800"/>
              <a:t>Un renforcement de l’interdépendance entre collègues pour réaliser le travail </a:t>
            </a:r>
            <a:endParaRPr sz="1800"/>
          </a:p>
          <a:p>
            <a:pPr marL="342900" lvl="0" indent="-342900" algn="l" rtl="0">
              <a:lnSpc>
                <a:spcPct val="100000"/>
              </a:lnSpc>
              <a:spcBef>
                <a:spcPts val="0"/>
              </a:spcBef>
              <a:spcAft>
                <a:spcPts val="0"/>
              </a:spcAft>
              <a:buSzPts val="2080"/>
              <a:buFont typeface="Calibri"/>
              <a:buChar char="◆"/>
            </a:pPr>
            <a:r>
              <a:rPr lang="fr-FR" sz="1800"/>
              <a:t>Un rythme de travail plus contraint </a:t>
            </a:r>
            <a:endParaRPr sz="1800"/>
          </a:p>
          <a:p>
            <a:pPr marL="955675" lvl="1" indent="-285750" algn="l" rtl="0">
              <a:lnSpc>
                <a:spcPct val="100000"/>
              </a:lnSpc>
              <a:spcBef>
                <a:spcPts val="0"/>
              </a:spcBef>
              <a:spcAft>
                <a:spcPts val="0"/>
              </a:spcAft>
              <a:buSzPts val="1280"/>
              <a:buChar char="◆"/>
            </a:pPr>
            <a:r>
              <a:rPr lang="fr-FR" sz="1800"/>
              <a:t>Contraintes « marchandes » : répondre immédiatement à une demande extérieure (client, usager, habitant, fournisseur…)</a:t>
            </a:r>
            <a:endParaRPr sz="1800"/>
          </a:p>
          <a:p>
            <a:pPr marL="955675" lvl="1" indent="-285750" algn="l" rtl="0">
              <a:lnSpc>
                <a:spcPct val="100000"/>
              </a:lnSpc>
              <a:spcBef>
                <a:spcPts val="0"/>
              </a:spcBef>
              <a:spcAft>
                <a:spcPts val="0"/>
              </a:spcAft>
              <a:buSzPts val="1280"/>
              <a:buChar char="◆"/>
            </a:pPr>
            <a:r>
              <a:rPr lang="fr-FR" sz="1800"/>
              <a:t>Impact du numérique : Le flux d’information impose son rythme ; il devient difficile de sérier les priorités. Une traçabilité de nombreuses données</a:t>
            </a:r>
            <a:endParaRPr sz="1800"/>
          </a:p>
          <a:p>
            <a:pPr marL="342900" lvl="0" indent="-342900" algn="l" rtl="0">
              <a:lnSpc>
                <a:spcPct val="100000"/>
              </a:lnSpc>
              <a:spcBef>
                <a:spcPts val="0"/>
              </a:spcBef>
              <a:spcAft>
                <a:spcPts val="0"/>
              </a:spcAft>
              <a:buSzPts val="2080"/>
              <a:buFont typeface="Calibri"/>
              <a:buChar char="◆"/>
            </a:pPr>
            <a:r>
              <a:rPr lang="fr-FR" sz="1800"/>
              <a:t>Une augmentation de l’intensité émotionnelle </a:t>
            </a:r>
            <a:endParaRPr sz="1800"/>
          </a:p>
          <a:p>
            <a:pPr marL="955675" lvl="1" indent="-285750" algn="l" rtl="0">
              <a:lnSpc>
                <a:spcPct val="100000"/>
              </a:lnSpc>
              <a:spcBef>
                <a:spcPts val="0"/>
              </a:spcBef>
              <a:spcAft>
                <a:spcPts val="0"/>
              </a:spcAft>
              <a:buSzPts val="1280"/>
              <a:buChar char="◆"/>
            </a:pPr>
            <a:r>
              <a:rPr lang="fr-FR" sz="1800"/>
              <a:t>« Devoir calmer les gens »  « Être en contact avec des personnes en détresse… »</a:t>
            </a:r>
            <a:endParaRPr sz="1800"/>
          </a:p>
          <a:p>
            <a:pPr marL="342900" lvl="0" indent="-342900" algn="l" rtl="0">
              <a:lnSpc>
                <a:spcPct val="100000"/>
              </a:lnSpc>
              <a:spcBef>
                <a:spcPts val="0"/>
              </a:spcBef>
              <a:spcAft>
                <a:spcPts val="0"/>
              </a:spcAft>
              <a:buSzPts val="2080"/>
              <a:buFont typeface="Calibri"/>
              <a:buChar char="◆"/>
            </a:pPr>
            <a:r>
              <a:rPr lang="fr-FR" sz="1800"/>
              <a:t>numérique qui impacte la notion de temps et de distance </a:t>
            </a:r>
            <a:endParaRPr sz="1800"/>
          </a:p>
          <a:p>
            <a:pPr marL="955675" lvl="1" indent="-285750" algn="l" rtl="0">
              <a:lnSpc>
                <a:spcPct val="100000"/>
              </a:lnSpc>
              <a:spcBef>
                <a:spcPts val="0"/>
              </a:spcBef>
              <a:spcAft>
                <a:spcPts val="0"/>
              </a:spcAft>
              <a:buSzPts val="1280"/>
              <a:buChar char="◆"/>
            </a:pPr>
            <a:r>
              <a:rPr lang="fr-FR" sz="1800"/>
              <a:t>Porosité Vie pro-vie perso </a:t>
            </a:r>
            <a:endParaRPr sz="1800"/>
          </a:p>
          <a:p>
            <a:pPr marL="955675" lvl="1" indent="-285750" algn="l" rtl="0">
              <a:lnSpc>
                <a:spcPct val="100000"/>
              </a:lnSpc>
              <a:spcBef>
                <a:spcPts val="0"/>
              </a:spcBef>
              <a:spcAft>
                <a:spcPts val="0"/>
              </a:spcAft>
              <a:buSzPts val="1280"/>
              <a:buChar char="◆"/>
            </a:pPr>
            <a:r>
              <a:rPr lang="fr-FR" sz="1800"/>
              <a:t>Télétravail, travail à distance, open space, espace de</a:t>
            </a:r>
            <a:endParaRPr/>
          </a:p>
          <a:p>
            <a:pPr marL="669925" lvl="1" indent="0" algn="l" rtl="0">
              <a:lnSpc>
                <a:spcPct val="100000"/>
              </a:lnSpc>
              <a:spcBef>
                <a:spcPts val="0"/>
              </a:spcBef>
              <a:spcAft>
                <a:spcPts val="0"/>
              </a:spcAft>
              <a:buSzPts val="1280"/>
              <a:buNone/>
            </a:pPr>
            <a:r>
              <a:rPr lang="fr-FR" sz="1800"/>
              <a:t>      coworking…</a:t>
            </a:r>
            <a:endParaRPr sz="18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6" name="Google Shape;396;p17"/>
          <p:cNvSpPr txBox="1">
            <a:spLocks noGrp="1"/>
          </p:cNvSpPr>
          <p:nvPr>
            <p:ph type="title"/>
          </p:nvPr>
        </p:nvSpPr>
        <p:spPr>
          <a:xfrm>
            <a:off x="611560" y="3284984"/>
            <a:ext cx="7772400" cy="13620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dirty="0"/>
              <a:t>RAPPEL SUR LE CONTEXTE ET LA  METHODOLOGIE</a:t>
            </a:r>
            <a:endParaRPr dirty="0"/>
          </a:p>
        </p:txBody>
      </p:sp>
      <p:pic>
        <p:nvPicPr>
          <p:cNvPr id="3" name="Google Shape;402;p18" descr="https://www.departement41.fr/fileadmin/_processed_/b/f/csm_logo_loir-et-cher_quadri_72px_e453875068.png"/>
          <p:cNvPicPr preferRelativeResize="0"/>
          <p:nvPr/>
        </p:nvPicPr>
        <p:blipFill rotWithShape="1">
          <a:blip r:embed="rId3">
            <a:alphaModFix/>
          </a:blip>
          <a:srcRect/>
          <a:stretch/>
        </p:blipFill>
        <p:spPr>
          <a:xfrm>
            <a:off x="6732240" y="5638800"/>
            <a:ext cx="720080" cy="88654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402;p18" descr="https://www.departement41.fr/fileadmin/_processed_/b/f/csm_logo_loir-et-cher_quadri_72px_e453875068.png"/>
          <p:cNvPicPr preferRelativeResize="0"/>
          <p:nvPr/>
        </p:nvPicPr>
        <p:blipFill rotWithShape="1">
          <a:blip r:embed="rId2">
            <a:alphaModFix/>
          </a:blip>
          <a:srcRect/>
          <a:stretch/>
        </p:blipFill>
        <p:spPr>
          <a:xfrm>
            <a:off x="6843076" y="5583382"/>
            <a:ext cx="720080" cy="886544"/>
          </a:xfrm>
          <a:prstGeom prst="rect">
            <a:avLst/>
          </a:prstGeom>
          <a:noFill/>
          <a:ln>
            <a:noFill/>
          </a:ln>
        </p:spPr>
      </p:pic>
      <p:sp>
        <p:nvSpPr>
          <p:cNvPr id="2" name="Titre 1"/>
          <p:cNvSpPr>
            <a:spLocks noGrp="1"/>
          </p:cNvSpPr>
          <p:nvPr>
            <p:ph type="title"/>
          </p:nvPr>
        </p:nvSpPr>
        <p:spPr/>
        <p:txBody>
          <a:bodyPr/>
          <a:lstStyle/>
          <a:p>
            <a:r>
              <a:rPr lang="fr-FR" dirty="0"/>
              <a:t>Contexte </a:t>
            </a:r>
            <a:r>
              <a:rPr lang="fr-FR" dirty="0" err="1"/>
              <a:t>managerial</a:t>
            </a:r>
            <a:endParaRPr lang="fr-FR" dirty="0"/>
          </a:p>
        </p:txBody>
      </p:sp>
      <p:sp>
        <p:nvSpPr>
          <p:cNvPr id="3" name="Espace réservé du texte 2"/>
          <p:cNvSpPr>
            <a:spLocks noGrp="1"/>
          </p:cNvSpPr>
          <p:nvPr>
            <p:ph type="body" idx="1"/>
          </p:nvPr>
        </p:nvSpPr>
        <p:spPr>
          <a:xfrm>
            <a:off x="581298" y="692696"/>
            <a:ext cx="7772400" cy="4114800"/>
          </a:xfrm>
        </p:spPr>
        <p:txBody>
          <a:bodyPr/>
          <a:lstStyle/>
          <a:p>
            <a:r>
              <a:rPr lang="fr-FR" sz="2000" dirty="0"/>
              <a:t>Une DGA Solidarités sous tensions </a:t>
            </a:r>
          </a:p>
          <a:p>
            <a:pPr lvl="1"/>
            <a:r>
              <a:rPr lang="fr-FR" sz="2000" dirty="0"/>
              <a:t>450 agents, budget d’environ 220  M€ </a:t>
            </a:r>
          </a:p>
          <a:p>
            <a:pPr lvl="1"/>
            <a:r>
              <a:rPr lang="fr-FR" sz="2000" dirty="0"/>
              <a:t>Problématiques multiples </a:t>
            </a:r>
          </a:p>
          <a:p>
            <a:pPr lvl="2"/>
            <a:r>
              <a:rPr lang="fr-FR" sz="1800" dirty="0"/>
              <a:t>Hausse de l’activité sur plusieurs missions </a:t>
            </a:r>
          </a:p>
          <a:p>
            <a:pPr lvl="2"/>
            <a:r>
              <a:rPr lang="fr-FR" sz="1800" dirty="0"/>
              <a:t>Tensions managériales sur des équipes </a:t>
            </a:r>
          </a:p>
          <a:p>
            <a:pPr lvl="2"/>
            <a:r>
              <a:rPr lang="fr-FR" sz="1800" dirty="0"/>
              <a:t> Demandes croissantes des usagers et des élus </a:t>
            </a:r>
          </a:p>
          <a:p>
            <a:r>
              <a:rPr lang="fr-FR" sz="2000" dirty="0"/>
              <a:t>La volonté de porter un projet managérial ambitieux des solidarités </a:t>
            </a:r>
          </a:p>
          <a:p>
            <a:pPr lvl="1"/>
            <a:r>
              <a:rPr lang="fr-FR" sz="2000" dirty="0"/>
              <a:t>Un projet politique, opportunité de rappeler et de rassembler autour des objectifs des politiques mises en œuvre par la collectivité </a:t>
            </a:r>
          </a:p>
          <a:p>
            <a:pPr lvl="1"/>
            <a:r>
              <a:rPr lang="fr-FR" sz="2000" dirty="0"/>
              <a:t>Un projet territorial autour de la mise en œuvre d’une gouvernance territorialisée des politiques de solidarités (« penser global, agir local »)</a:t>
            </a:r>
          </a:p>
          <a:p>
            <a:pPr lvl="1"/>
            <a:r>
              <a:rPr lang="fr-FR" sz="2000" dirty="0"/>
              <a:t>Un projet managérial, outil de promotion et de cohésion interne</a:t>
            </a:r>
          </a:p>
          <a:p>
            <a:pPr lvl="1"/>
            <a:r>
              <a:rPr lang="fr-FR" sz="2000" dirty="0"/>
              <a:t>Plusieurs déclinaisons : plan numérique, cycle de formation des managers stratégiques, évaluation des politiques sociales, plan de formation </a:t>
            </a:r>
          </a:p>
          <a:p>
            <a:r>
              <a:rPr lang="fr-FR" sz="2000" dirty="0"/>
              <a:t>Une « brique » nécessaire : la DERCA </a:t>
            </a:r>
          </a:p>
        </p:txBody>
      </p:sp>
    </p:spTree>
    <p:extLst>
      <p:ext uri="{BB962C8B-B14F-4D97-AF65-F5344CB8AC3E}">
        <p14:creationId xmlns:p14="http://schemas.microsoft.com/office/powerpoint/2010/main" val="36865982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pic>
        <p:nvPicPr>
          <p:cNvPr id="402" name="Google Shape;402;p18" descr="https://www.departement41.fr/fileadmin/_processed_/b/f/csm_logo_loir-et-cher_quadri_72px_e453875068.png"/>
          <p:cNvPicPr preferRelativeResize="0"/>
          <p:nvPr/>
        </p:nvPicPr>
        <p:blipFill rotWithShape="1">
          <a:blip r:embed="rId3">
            <a:alphaModFix/>
          </a:blip>
          <a:srcRect/>
          <a:stretch/>
        </p:blipFill>
        <p:spPr>
          <a:xfrm>
            <a:off x="6732240" y="5638800"/>
            <a:ext cx="720080" cy="886544"/>
          </a:xfrm>
          <a:prstGeom prst="rect">
            <a:avLst/>
          </a:prstGeom>
          <a:noFill/>
          <a:ln>
            <a:noFill/>
          </a:ln>
        </p:spPr>
      </p:pic>
      <p:sp>
        <p:nvSpPr>
          <p:cNvPr id="403" name="Google Shape;403;p18"/>
          <p:cNvSpPr txBox="1">
            <a:spLocks noGrp="1"/>
          </p:cNvSpPr>
          <p:nvPr>
            <p:ph type="title"/>
          </p:nvPr>
        </p:nvSpPr>
        <p:spPr>
          <a:xfrm>
            <a:off x="683568" y="188640"/>
            <a:ext cx="7270500" cy="692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fr-FR" dirty="0"/>
              <a:t>Ambitions de la </a:t>
            </a:r>
            <a:r>
              <a:rPr lang="fr-FR" dirty="0" err="1"/>
              <a:t>demarche</a:t>
            </a:r>
            <a:endParaRPr dirty="0"/>
          </a:p>
        </p:txBody>
      </p:sp>
      <p:sp>
        <p:nvSpPr>
          <p:cNvPr id="404" name="Google Shape;404;p18"/>
          <p:cNvSpPr txBox="1">
            <a:spLocks noGrp="1"/>
          </p:cNvSpPr>
          <p:nvPr>
            <p:ph type="body" idx="1"/>
          </p:nvPr>
        </p:nvSpPr>
        <p:spPr>
          <a:xfrm>
            <a:off x="539552" y="1124744"/>
            <a:ext cx="7772400" cy="5300700"/>
          </a:xfrm>
          <a:prstGeom prst="rect">
            <a:avLst/>
          </a:prstGeom>
          <a:noFill/>
          <a:ln>
            <a:noFill/>
          </a:ln>
        </p:spPr>
        <p:txBody>
          <a:bodyPr spcFirstLastPara="1" wrap="square" lIns="91425" tIns="45700" rIns="91425" bIns="45700" anchor="t" anchorCtr="0">
            <a:noAutofit/>
          </a:bodyPr>
          <a:lstStyle/>
          <a:p>
            <a:pPr marL="457200" lvl="0" indent="-377190" algn="l" rtl="0">
              <a:lnSpc>
                <a:spcPct val="100000"/>
              </a:lnSpc>
              <a:spcBef>
                <a:spcPts val="0"/>
              </a:spcBef>
              <a:spcAft>
                <a:spcPts val="0"/>
              </a:spcAft>
              <a:buSzPts val="2340"/>
              <a:buChar char="◆"/>
            </a:pPr>
            <a:r>
              <a:rPr lang="fr-FR" sz="1800"/>
              <a:t>Établir un constat partagé et objectif de la réalité de la charge d’activité des cadres et des agents de la DGA S </a:t>
            </a:r>
            <a:endParaRPr sz="1800"/>
          </a:p>
          <a:p>
            <a:pPr marL="914400" lvl="1" indent="-320040" algn="l" rtl="0">
              <a:lnSpc>
                <a:spcPct val="100000"/>
              </a:lnSpc>
              <a:spcBef>
                <a:spcPts val="0"/>
              </a:spcBef>
              <a:spcAft>
                <a:spcPts val="0"/>
              </a:spcAft>
              <a:buSzPts val="1440"/>
              <a:buChar char="◆"/>
            </a:pPr>
            <a:r>
              <a:rPr lang="fr-FR" sz="1800"/>
              <a:t>Évaluer la charge d’activité réelle : intégrer la notion de subjectivité de la relation individuelle au travail (charge prescrite, réelle, subjective)</a:t>
            </a:r>
            <a:endParaRPr sz="1800"/>
          </a:p>
          <a:p>
            <a:pPr marL="914400" lvl="1" indent="-320040" algn="l" rtl="0">
              <a:lnSpc>
                <a:spcPct val="100000"/>
              </a:lnSpc>
              <a:spcBef>
                <a:spcPts val="0"/>
              </a:spcBef>
              <a:spcAft>
                <a:spcPts val="0"/>
              </a:spcAft>
              <a:buSzPts val="1440"/>
              <a:buChar char="◆"/>
            </a:pPr>
            <a:r>
              <a:rPr lang="fr-FR" sz="1800"/>
              <a:t>Réguler la charge d’activité</a:t>
            </a:r>
            <a:endParaRPr sz="1800"/>
          </a:p>
          <a:p>
            <a:pPr marL="1371600" lvl="2" indent="-297180" algn="l" rtl="0">
              <a:lnSpc>
                <a:spcPct val="100000"/>
              </a:lnSpc>
              <a:spcBef>
                <a:spcPts val="0"/>
              </a:spcBef>
              <a:spcAft>
                <a:spcPts val="0"/>
              </a:spcAft>
              <a:buSzPts val="1080"/>
              <a:buChar char="◆"/>
            </a:pPr>
            <a:r>
              <a:rPr lang="fr-FR" sz="1800"/>
              <a:t>par des adaptations de l’organisation du travail </a:t>
            </a:r>
            <a:endParaRPr sz="1800"/>
          </a:p>
          <a:p>
            <a:pPr marL="1371600" lvl="2" indent="-297180" algn="l" rtl="0">
              <a:lnSpc>
                <a:spcPct val="100000"/>
              </a:lnSpc>
              <a:spcBef>
                <a:spcPts val="0"/>
              </a:spcBef>
              <a:spcAft>
                <a:spcPts val="0"/>
              </a:spcAft>
              <a:buSzPts val="1080"/>
              <a:buChar char="◆"/>
            </a:pPr>
            <a:r>
              <a:rPr lang="fr-FR" sz="1800"/>
              <a:t>par des mouvements de personnels </a:t>
            </a:r>
            <a:endParaRPr sz="1800"/>
          </a:p>
          <a:p>
            <a:pPr marL="1371600" lvl="2" indent="-297180" algn="l" rtl="0">
              <a:lnSpc>
                <a:spcPct val="100000"/>
              </a:lnSpc>
              <a:spcBef>
                <a:spcPts val="0"/>
              </a:spcBef>
              <a:spcAft>
                <a:spcPts val="0"/>
              </a:spcAft>
              <a:buSzPts val="1080"/>
              <a:buChar char="◆"/>
            </a:pPr>
            <a:r>
              <a:rPr lang="fr-FR" sz="1800"/>
              <a:t>par la création d’ETP si nécessité </a:t>
            </a:r>
            <a:endParaRPr/>
          </a:p>
          <a:p>
            <a:pPr marL="1371600" lvl="2" indent="-228600" algn="l" rtl="0">
              <a:lnSpc>
                <a:spcPct val="100000"/>
              </a:lnSpc>
              <a:spcBef>
                <a:spcPts val="0"/>
              </a:spcBef>
              <a:spcAft>
                <a:spcPts val="0"/>
              </a:spcAft>
              <a:buSzPts val="1080"/>
              <a:buNone/>
            </a:pPr>
            <a:endParaRPr sz="1800"/>
          </a:p>
          <a:p>
            <a:pPr marL="457200" lvl="0" indent="-377190" algn="l" rtl="0">
              <a:lnSpc>
                <a:spcPct val="100000"/>
              </a:lnSpc>
              <a:spcBef>
                <a:spcPts val="0"/>
              </a:spcBef>
              <a:spcAft>
                <a:spcPts val="0"/>
              </a:spcAft>
              <a:buSzPts val="2340"/>
              <a:buChar char="◆"/>
            </a:pPr>
            <a:r>
              <a:rPr lang="fr-FR" sz="1800"/>
              <a:t>Au delà de cette régulation, inscription dans notre stratégie managériale pérenne</a:t>
            </a:r>
            <a:endParaRPr sz="1800"/>
          </a:p>
          <a:p>
            <a:pPr marL="914400" lvl="1" indent="-320040" algn="l" rtl="0">
              <a:lnSpc>
                <a:spcPct val="100000"/>
              </a:lnSpc>
              <a:spcBef>
                <a:spcPts val="0"/>
              </a:spcBef>
              <a:spcAft>
                <a:spcPts val="0"/>
              </a:spcAft>
              <a:buSzPts val="1440"/>
              <a:buChar char="◆"/>
            </a:pPr>
            <a:r>
              <a:rPr lang="fr-FR" sz="1800"/>
              <a:t>Outil pérenne de gestion des équipes et des activités au niveau individuel et collectif : prévenir les RPS, optimiser l’organisation du travail, etc </a:t>
            </a:r>
            <a:endParaRPr sz="1800"/>
          </a:p>
          <a:p>
            <a:pPr marL="914400" lvl="1" indent="-320040" algn="l" rtl="0">
              <a:lnSpc>
                <a:spcPct val="100000"/>
              </a:lnSpc>
              <a:spcBef>
                <a:spcPts val="0"/>
              </a:spcBef>
              <a:spcAft>
                <a:spcPts val="0"/>
              </a:spcAft>
              <a:buSzPts val="1440"/>
              <a:buChar char="◆"/>
            </a:pPr>
            <a:r>
              <a:rPr lang="fr-FR" sz="1800"/>
              <a:t>Donner du sens : remettre la réalité du travail au centre du management, enrichir les compétences, etc </a:t>
            </a:r>
            <a:endParaRPr sz="18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pic>
        <p:nvPicPr>
          <p:cNvPr id="395" name="Google Shape;395;p17" descr="https://www.departement41.fr/fileadmin/_processed_/b/f/csm_logo_loir-et-cher_quadri_72px_e453875068.png"/>
          <p:cNvPicPr preferRelativeResize="0"/>
          <p:nvPr/>
        </p:nvPicPr>
        <p:blipFill rotWithShape="1">
          <a:blip r:embed="rId3">
            <a:alphaModFix/>
          </a:blip>
          <a:srcRect/>
          <a:stretch/>
        </p:blipFill>
        <p:spPr>
          <a:xfrm>
            <a:off x="6732240" y="5638800"/>
            <a:ext cx="720080" cy="886544"/>
          </a:xfrm>
          <a:prstGeom prst="rect">
            <a:avLst/>
          </a:prstGeom>
          <a:noFill/>
          <a:ln>
            <a:noFill/>
          </a:ln>
        </p:spPr>
      </p:pic>
      <p:sp>
        <p:nvSpPr>
          <p:cNvPr id="396" name="Google Shape;396;p17"/>
          <p:cNvSpPr txBox="1">
            <a:spLocks noGrp="1"/>
          </p:cNvSpPr>
          <p:nvPr>
            <p:ph type="title"/>
          </p:nvPr>
        </p:nvSpPr>
        <p:spPr>
          <a:xfrm>
            <a:off x="611560" y="3284984"/>
            <a:ext cx="7772400" cy="13620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dirty="0"/>
              <a:t>Une démarche apprenante aux enseignements riches dès sa conception</a:t>
            </a:r>
            <a:endParaRPr dirty="0"/>
          </a:p>
        </p:txBody>
      </p:sp>
    </p:spTree>
    <p:extLst>
      <p:ext uri="{BB962C8B-B14F-4D97-AF65-F5344CB8AC3E}">
        <p14:creationId xmlns:p14="http://schemas.microsoft.com/office/powerpoint/2010/main" val="25251238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pic>
        <p:nvPicPr>
          <p:cNvPr id="410" name="Google Shape;410;p19" descr="https://www.departement41.fr/fileadmin/_processed_/b/f/csm_logo_loir-et-cher_quadri_72px_e453875068.png"/>
          <p:cNvPicPr preferRelativeResize="0"/>
          <p:nvPr/>
        </p:nvPicPr>
        <p:blipFill rotWithShape="1">
          <a:blip r:embed="rId3">
            <a:alphaModFix/>
          </a:blip>
          <a:srcRect/>
          <a:stretch/>
        </p:blipFill>
        <p:spPr>
          <a:xfrm>
            <a:off x="6732240" y="5638800"/>
            <a:ext cx="720080" cy="886544"/>
          </a:xfrm>
          <a:prstGeom prst="rect">
            <a:avLst/>
          </a:prstGeom>
          <a:noFill/>
          <a:ln>
            <a:noFill/>
          </a:ln>
        </p:spPr>
      </p:pic>
      <p:sp>
        <p:nvSpPr>
          <p:cNvPr id="411" name="Google Shape;411;p19"/>
          <p:cNvSpPr txBox="1">
            <a:spLocks noGrp="1"/>
          </p:cNvSpPr>
          <p:nvPr>
            <p:ph type="title"/>
          </p:nvPr>
        </p:nvSpPr>
        <p:spPr>
          <a:xfrm>
            <a:off x="685800" y="0"/>
            <a:ext cx="7270500" cy="692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fr-FR" dirty="0"/>
              <a:t>Principes et méthodologie de la démarche</a:t>
            </a:r>
            <a:endParaRPr dirty="0"/>
          </a:p>
        </p:txBody>
      </p:sp>
      <p:sp>
        <p:nvSpPr>
          <p:cNvPr id="412" name="Google Shape;412;p19"/>
          <p:cNvSpPr txBox="1">
            <a:spLocks noGrp="1"/>
          </p:cNvSpPr>
          <p:nvPr>
            <p:ph type="body" idx="1"/>
          </p:nvPr>
        </p:nvSpPr>
        <p:spPr>
          <a:xfrm>
            <a:off x="179512" y="836712"/>
            <a:ext cx="8693400" cy="4724400"/>
          </a:xfrm>
          <a:prstGeom prst="rect">
            <a:avLst/>
          </a:prstGeom>
          <a:noFill/>
          <a:ln>
            <a:noFill/>
          </a:ln>
        </p:spPr>
        <p:txBody>
          <a:bodyPr spcFirstLastPara="1" wrap="square" lIns="91425" tIns="45700" rIns="91425" bIns="45700" anchor="t" anchorCtr="0">
            <a:noAutofit/>
          </a:bodyPr>
          <a:lstStyle/>
          <a:p>
            <a:pPr marL="457200" lvl="0" indent="-377190" algn="l" rtl="0">
              <a:lnSpc>
                <a:spcPct val="100000"/>
              </a:lnSpc>
              <a:spcBef>
                <a:spcPts val="0"/>
              </a:spcBef>
              <a:spcAft>
                <a:spcPts val="0"/>
              </a:spcAft>
              <a:buSzPts val="2340"/>
              <a:buChar char="◆"/>
            </a:pPr>
            <a:r>
              <a:rPr lang="fr-FR" sz="1800" dirty="0"/>
              <a:t>Partir de la réalité du travail des métiers des Solidarités</a:t>
            </a:r>
            <a:endParaRPr sz="1800" dirty="0"/>
          </a:p>
          <a:p>
            <a:pPr marL="949960" lvl="1" indent="-342900" algn="l" rtl="0">
              <a:lnSpc>
                <a:spcPct val="100000"/>
              </a:lnSpc>
              <a:spcBef>
                <a:spcPts val="0"/>
              </a:spcBef>
              <a:spcAft>
                <a:spcPts val="0"/>
              </a:spcAft>
              <a:buSzPts val="1240"/>
              <a:buChar char="◆"/>
            </a:pPr>
            <a:r>
              <a:rPr lang="fr-FR" sz="1800" dirty="0"/>
              <a:t>Accompagnement méthodologique par l’ARACT, organisme paritaire </a:t>
            </a:r>
          </a:p>
          <a:p>
            <a:pPr marL="949960" lvl="1" indent="-342900" algn="l" rtl="0">
              <a:lnSpc>
                <a:spcPct val="100000"/>
              </a:lnSpc>
              <a:spcBef>
                <a:spcPts val="0"/>
              </a:spcBef>
              <a:spcAft>
                <a:spcPts val="0"/>
              </a:spcAft>
              <a:buSzPts val="1240"/>
              <a:buChar char="◆"/>
            </a:pPr>
            <a:r>
              <a:rPr lang="fr-FR" sz="1800" dirty="0"/>
              <a:t>COPIL réunissant les élus, les OS et les cadres </a:t>
            </a:r>
            <a:endParaRPr sz="1800" dirty="0"/>
          </a:p>
          <a:p>
            <a:pPr marL="949960" lvl="1" indent="-342900" algn="l" rtl="0">
              <a:lnSpc>
                <a:spcPct val="100000"/>
              </a:lnSpc>
              <a:spcBef>
                <a:spcPts val="0"/>
              </a:spcBef>
              <a:spcAft>
                <a:spcPts val="0"/>
              </a:spcAft>
              <a:buSzPts val="1240"/>
              <a:buChar char="◆"/>
            </a:pPr>
            <a:r>
              <a:rPr lang="fr-FR" sz="1800" dirty="0"/>
              <a:t>Création des outils par les managers, ceux qui réalisent l’évaluation de la charge d’activité : logique d’expérimentation et d’apprentissage collectif : tester, adapter, modifier</a:t>
            </a:r>
            <a:endParaRPr dirty="0"/>
          </a:p>
          <a:p>
            <a:pPr marL="949960" lvl="1" indent="-342900" algn="l" rtl="0">
              <a:lnSpc>
                <a:spcPct val="100000"/>
              </a:lnSpc>
              <a:spcBef>
                <a:spcPts val="0"/>
              </a:spcBef>
              <a:spcAft>
                <a:spcPts val="0"/>
              </a:spcAft>
              <a:buSzPts val="1240"/>
              <a:buChar char="◆"/>
            </a:pPr>
            <a:r>
              <a:rPr lang="fr-FR" sz="1800" dirty="0"/>
              <a:t>Communiquer sur le sens de la démarche </a:t>
            </a:r>
            <a:endParaRPr dirty="0"/>
          </a:p>
          <a:p>
            <a:pPr marL="949960" lvl="1" indent="-342900" algn="l" rtl="0">
              <a:lnSpc>
                <a:spcPct val="100000"/>
              </a:lnSpc>
              <a:spcBef>
                <a:spcPts val="0"/>
              </a:spcBef>
              <a:spcAft>
                <a:spcPts val="0"/>
              </a:spcAft>
              <a:buSzPts val="1240"/>
              <a:buChar char="◆"/>
            </a:pPr>
            <a:r>
              <a:rPr lang="fr-FR" sz="1800" dirty="0"/>
              <a:t>Appui en interne par le groupe projet </a:t>
            </a:r>
            <a:endParaRPr dirty="0"/>
          </a:p>
          <a:p>
            <a:pPr marL="949960" lvl="1" indent="-264160" algn="l" rtl="0">
              <a:lnSpc>
                <a:spcPct val="100000"/>
              </a:lnSpc>
              <a:spcBef>
                <a:spcPts val="0"/>
              </a:spcBef>
              <a:spcAft>
                <a:spcPts val="0"/>
              </a:spcAft>
              <a:buSzPts val="1240"/>
              <a:buNone/>
            </a:pPr>
            <a:endParaRPr sz="1800" dirty="0"/>
          </a:p>
          <a:p>
            <a:pPr marL="457200" lvl="0" indent="-377190" algn="l" rtl="0">
              <a:lnSpc>
                <a:spcPct val="100000"/>
              </a:lnSpc>
              <a:spcBef>
                <a:spcPts val="0"/>
              </a:spcBef>
              <a:spcAft>
                <a:spcPts val="0"/>
              </a:spcAft>
              <a:buSzPts val="2340"/>
              <a:buChar char="◆"/>
            </a:pPr>
            <a:r>
              <a:rPr lang="fr-FR" sz="1800" dirty="0"/>
              <a:t>Un projet sur plusieurs années  </a:t>
            </a:r>
            <a:endParaRPr dirty="0"/>
          </a:p>
          <a:p>
            <a:pPr marL="949960" lvl="1" indent="-342900" algn="l" rtl="0">
              <a:lnSpc>
                <a:spcPct val="100000"/>
              </a:lnSpc>
              <a:spcBef>
                <a:spcPts val="0"/>
              </a:spcBef>
              <a:spcAft>
                <a:spcPts val="0"/>
              </a:spcAft>
              <a:buSzPts val="1240"/>
              <a:buChar char="◆"/>
            </a:pPr>
            <a:r>
              <a:rPr lang="fr-FR" sz="1800" dirty="0"/>
              <a:t>Phase expérimentale en 2019-2020 : séminaires et travaux d’intersession pour créer, tester et valider les outils de repérage, d’évaluation et de régulation </a:t>
            </a:r>
            <a:endParaRPr sz="1800" dirty="0"/>
          </a:p>
          <a:p>
            <a:pPr marL="949960" lvl="1" indent="-342900" algn="l" rtl="0">
              <a:lnSpc>
                <a:spcPct val="100000"/>
              </a:lnSpc>
              <a:spcBef>
                <a:spcPts val="0"/>
              </a:spcBef>
              <a:spcAft>
                <a:spcPts val="0"/>
              </a:spcAft>
              <a:buSzPts val="1240"/>
              <a:buChar char="◆"/>
            </a:pPr>
            <a:r>
              <a:rPr lang="fr-FR" sz="1800" dirty="0"/>
              <a:t>Phase de déploiement fin 2020 et début 2021 : formation des managers non expérimentateurs aux outils ainsi réalisés </a:t>
            </a:r>
          </a:p>
          <a:p>
            <a:pPr marL="949960" lvl="1" indent="-342900" algn="l" rtl="0">
              <a:lnSpc>
                <a:spcPct val="100000"/>
              </a:lnSpc>
              <a:spcBef>
                <a:spcPts val="0"/>
              </a:spcBef>
              <a:spcAft>
                <a:spcPts val="0"/>
              </a:spcAft>
              <a:buSzPts val="1240"/>
              <a:buChar char="◆"/>
            </a:pPr>
            <a:r>
              <a:rPr lang="fr-FR" sz="1800" dirty="0"/>
              <a:t>Phase de mise en œuvre de ces outils au printemps 2021</a:t>
            </a:r>
          </a:p>
          <a:p>
            <a:pPr marL="949960" lvl="1" indent="-342900" algn="l" rtl="0">
              <a:lnSpc>
                <a:spcPct val="100000"/>
              </a:lnSpc>
              <a:spcBef>
                <a:spcPts val="0"/>
              </a:spcBef>
              <a:spcAft>
                <a:spcPts val="0"/>
              </a:spcAft>
              <a:buSzPts val="1240"/>
              <a:buChar char="◆"/>
            </a:pPr>
            <a:r>
              <a:rPr lang="fr-FR" sz="1800" dirty="0"/>
              <a:t>Phase de régulation (en cours) : remontée, par service puis direction, des constats et propositions d’actions de régulation pour arbitrage et validation du DGA/DGS/DRH</a:t>
            </a:r>
            <a:endParaRPr sz="18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pic>
        <p:nvPicPr>
          <p:cNvPr id="607" name="Google Shape;607;p36" descr="https://www.departement41.fr/fileadmin/_processed_/b/f/csm_logo_loir-et-cher_quadri_72px_e453875068.png"/>
          <p:cNvPicPr preferRelativeResize="0"/>
          <p:nvPr/>
        </p:nvPicPr>
        <p:blipFill rotWithShape="1">
          <a:blip r:embed="rId3">
            <a:alphaModFix/>
          </a:blip>
          <a:srcRect/>
          <a:stretch/>
        </p:blipFill>
        <p:spPr>
          <a:xfrm>
            <a:off x="6732240" y="5638800"/>
            <a:ext cx="720080" cy="886544"/>
          </a:xfrm>
          <a:prstGeom prst="rect">
            <a:avLst/>
          </a:prstGeom>
          <a:noFill/>
          <a:ln>
            <a:noFill/>
          </a:ln>
        </p:spPr>
      </p:pic>
      <p:sp>
        <p:nvSpPr>
          <p:cNvPr id="608" name="Google Shape;608;p36"/>
          <p:cNvSpPr txBox="1">
            <a:spLocks noGrp="1"/>
          </p:cNvSpPr>
          <p:nvPr>
            <p:ph type="title"/>
          </p:nvPr>
        </p:nvSpPr>
        <p:spPr>
          <a:xfrm>
            <a:off x="607423" y="705394"/>
            <a:ext cx="7270576" cy="692696"/>
          </a:xfrm>
          <a:prstGeom prst="rect">
            <a:avLst/>
          </a:prstGeom>
          <a:noFill/>
          <a:ln>
            <a:noFill/>
          </a:ln>
        </p:spPr>
        <p:txBody>
          <a:bodyPr spcFirstLastPara="1" wrap="square" lIns="91425" tIns="45700" rIns="91425" bIns="45700" anchor="ctr" anchorCtr="0">
            <a:noAutofit/>
          </a:bodyPr>
          <a:lstStyle/>
          <a:p>
            <a:pPr lvl="0"/>
            <a:r>
              <a:rPr lang="fr-FR" dirty="0"/>
              <a:t>Des enseignements dès la phase expérimentale ayant entrainé l’adaptation de la </a:t>
            </a:r>
            <a:r>
              <a:rPr lang="fr-FR" dirty="0" err="1"/>
              <a:t>demarche</a:t>
            </a:r>
            <a:r>
              <a:rPr lang="fr-FR" dirty="0"/>
              <a:t>  </a:t>
            </a:r>
            <a:br>
              <a:rPr lang="fr-FR" dirty="0"/>
            </a:br>
            <a:endParaRPr dirty="0"/>
          </a:p>
        </p:txBody>
      </p:sp>
      <p:sp>
        <p:nvSpPr>
          <p:cNvPr id="609" name="Google Shape;609;p36"/>
          <p:cNvSpPr txBox="1">
            <a:spLocks noGrp="1"/>
          </p:cNvSpPr>
          <p:nvPr>
            <p:ph type="body" idx="1"/>
          </p:nvPr>
        </p:nvSpPr>
        <p:spPr>
          <a:xfrm>
            <a:off x="520337" y="1788935"/>
            <a:ext cx="7772400" cy="4114800"/>
          </a:xfrm>
          <a:prstGeom prst="rect">
            <a:avLst/>
          </a:prstGeom>
          <a:noFill/>
          <a:ln>
            <a:noFill/>
          </a:ln>
        </p:spPr>
        <p:txBody>
          <a:bodyPr spcFirstLastPara="1" wrap="square" lIns="91425" tIns="45700" rIns="91425" bIns="45700" anchor="t" anchorCtr="0">
            <a:noAutofit/>
          </a:bodyPr>
          <a:lstStyle/>
          <a:p>
            <a:pPr marL="457200" lvl="0" indent="-377190" algn="l" rtl="0">
              <a:lnSpc>
                <a:spcPct val="100000"/>
              </a:lnSpc>
              <a:spcBef>
                <a:spcPts val="360"/>
              </a:spcBef>
              <a:spcAft>
                <a:spcPts val="0"/>
              </a:spcAft>
              <a:buSzPts val="2340"/>
              <a:buChar char="•"/>
            </a:pPr>
            <a:r>
              <a:rPr lang="fr-FR" dirty="0"/>
              <a:t>Retours des expérimentateurs : une modification de la méthodologie </a:t>
            </a:r>
          </a:p>
          <a:p>
            <a:pPr lvl="1" indent="-377190">
              <a:buSzPts val="2340"/>
              <a:buChar char="•"/>
            </a:pPr>
            <a:r>
              <a:rPr lang="fr-FR" dirty="0"/>
              <a:t>Créer des outils adaptés aux activités des agents : simplification et enrichissement de l’outil</a:t>
            </a:r>
          </a:p>
          <a:p>
            <a:pPr lvl="1" indent="-377190">
              <a:buSzPts val="2340"/>
              <a:buChar char="•"/>
            </a:pPr>
            <a:r>
              <a:rPr lang="fr-FR" dirty="0"/>
              <a:t>Difficultés de prendre en compte l’intangibilité de la charge d’activité : parler et discuter du travail et de « comment » le réaliser</a:t>
            </a:r>
            <a:endParaRPr dirty="0"/>
          </a:p>
          <a:p>
            <a:pPr lvl="1" indent="-377190">
              <a:buSzPts val="2340"/>
              <a:buChar char="•"/>
            </a:pPr>
            <a:r>
              <a:rPr lang="fr-FR" dirty="0"/>
              <a:t>Circonscrire le temps : dédier du temps à la démarche  </a:t>
            </a:r>
            <a:endParaRPr dirty="0"/>
          </a:p>
          <a:p>
            <a:pPr lvl="1" indent="-377190">
              <a:buSzPts val="2340"/>
              <a:buChar char="•"/>
            </a:pPr>
            <a:r>
              <a:rPr lang="fr-FR" dirty="0"/>
              <a:t>Prendre en compte de la singularité des collaborateurs</a:t>
            </a:r>
            <a:endParaRPr dirty="0"/>
          </a:p>
          <a:p>
            <a:pPr lvl="1" indent="-377190">
              <a:buSzPts val="2340"/>
              <a:buChar char="•"/>
            </a:pPr>
            <a:r>
              <a:rPr lang="fr-FR" dirty="0"/>
              <a:t>Repérer les ressources : environnement “</a:t>
            </a:r>
            <a:r>
              <a:rPr lang="fr-FR" dirty="0" err="1"/>
              <a:t>capacitant</a:t>
            </a:r>
            <a:r>
              <a:rPr lang="fr-FR" dirty="0"/>
              <a:t>”</a:t>
            </a:r>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pic>
        <p:nvPicPr>
          <p:cNvPr id="511" name="Google Shape;511;p24" descr="https://www.departement41.fr/fileadmin/_processed_/b/f/csm_logo_loir-et-cher_quadri_72px_e453875068.png"/>
          <p:cNvPicPr preferRelativeResize="0"/>
          <p:nvPr/>
        </p:nvPicPr>
        <p:blipFill rotWithShape="1">
          <a:blip r:embed="rId3">
            <a:alphaModFix/>
          </a:blip>
          <a:srcRect/>
          <a:stretch/>
        </p:blipFill>
        <p:spPr>
          <a:xfrm>
            <a:off x="6732240" y="5638800"/>
            <a:ext cx="720080" cy="814536"/>
          </a:xfrm>
          <a:prstGeom prst="rect">
            <a:avLst/>
          </a:prstGeom>
          <a:noFill/>
          <a:ln>
            <a:noFill/>
          </a:ln>
        </p:spPr>
      </p:pic>
      <p:sp>
        <p:nvSpPr>
          <p:cNvPr id="512" name="Google Shape;512;p24"/>
          <p:cNvSpPr txBox="1">
            <a:spLocks noGrp="1"/>
          </p:cNvSpPr>
          <p:nvPr>
            <p:ph type="title"/>
          </p:nvPr>
        </p:nvSpPr>
        <p:spPr>
          <a:xfrm>
            <a:off x="677998" y="784766"/>
            <a:ext cx="7270576" cy="692696"/>
          </a:xfrm>
          <a:prstGeom prst="rect">
            <a:avLst/>
          </a:prstGeom>
          <a:noFill/>
          <a:ln>
            <a:noFill/>
          </a:ln>
        </p:spPr>
        <p:txBody>
          <a:bodyPr spcFirstLastPara="1" wrap="square" lIns="91425" tIns="45700" rIns="91425" bIns="45700" anchor="ctr" anchorCtr="0">
            <a:noAutofit/>
          </a:bodyPr>
          <a:lstStyle/>
          <a:p>
            <a:r>
              <a:rPr lang="fr-FR" dirty="0"/>
              <a:t>Des enseignements dès la phase expérimentale ayant entrainé l’adaptation de la </a:t>
            </a:r>
            <a:r>
              <a:rPr lang="fr-FR" dirty="0" err="1"/>
              <a:t>demarche</a:t>
            </a:r>
            <a:r>
              <a:rPr lang="fr-FR" dirty="0"/>
              <a:t>  </a:t>
            </a:r>
            <a:br>
              <a:rPr lang="fr-FR" dirty="0"/>
            </a:br>
            <a:endParaRPr dirty="0"/>
          </a:p>
        </p:txBody>
      </p:sp>
      <p:sp>
        <p:nvSpPr>
          <p:cNvPr id="513" name="Google Shape;513;p24"/>
          <p:cNvSpPr txBox="1">
            <a:spLocks noGrp="1"/>
          </p:cNvSpPr>
          <p:nvPr>
            <p:ph type="body" idx="1"/>
          </p:nvPr>
        </p:nvSpPr>
        <p:spPr>
          <a:xfrm>
            <a:off x="281518" y="1524000"/>
            <a:ext cx="8063535" cy="4114800"/>
          </a:xfrm>
          <a:prstGeom prst="rect">
            <a:avLst/>
          </a:prstGeom>
          <a:noFill/>
          <a:ln>
            <a:noFill/>
          </a:ln>
        </p:spPr>
        <p:txBody>
          <a:bodyPr spcFirstLastPara="1" wrap="square" lIns="91425" tIns="45700" rIns="91425" bIns="45700" anchor="t" anchorCtr="0">
            <a:noAutofit/>
          </a:bodyPr>
          <a:lstStyle/>
          <a:p>
            <a:pPr marL="80010" lvl="0" indent="0" algn="just" rtl="0">
              <a:lnSpc>
                <a:spcPct val="100000"/>
              </a:lnSpc>
              <a:spcBef>
                <a:spcPts val="360"/>
              </a:spcBef>
              <a:spcAft>
                <a:spcPts val="0"/>
              </a:spcAft>
              <a:buSzPts val="2340"/>
              <a:buNone/>
            </a:pPr>
            <a:endParaRPr sz="2000" dirty="0"/>
          </a:p>
          <a:p>
            <a:pPr lvl="1" algn="just"/>
            <a:r>
              <a:rPr lang="fr-FR" sz="2000" dirty="0"/>
              <a:t>Effets du confinement et d’une nécessaire acculturation à la démarche </a:t>
            </a:r>
            <a:r>
              <a:rPr lang="fr-FR" sz="1800" dirty="0"/>
              <a:t>: plusieurs modifications de la méthode et du calendrier</a:t>
            </a:r>
          </a:p>
          <a:p>
            <a:pPr lvl="2" indent="-320040" algn="just">
              <a:buSzPts val="1440"/>
            </a:pPr>
            <a:r>
              <a:rPr lang="fr-FR" sz="1800" dirty="0"/>
              <a:t>Création d’une boite à outils </a:t>
            </a:r>
          </a:p>
          <a:p>
            <a:pPr lvl="2" indent="-320040" algn="just">
              <a:buSzPts val="1440"/>
            </a:pPr>
            <a:r>
              <a:rPr lang="fr-FR" sz="1800" dirty="0"/>
              <a:t>Formations en deux temps (managers puis équipes) pour faciliter le portage de la démarche par les managers auprès de leurs équipes</a:t>
            </a:r>
            <a:endParaRPr dirty="0"/>
          </a:p>
          <a:p>
            <a:pPr marL="914400" lvl="1" indent="-320040" algn="just" rtl="0">
              <a:lnSpc>
                <a:spcPct val="100000"/>
              </a:lnSpc>
              <a:spcBef>
                <a:spcPts val="360"/>
              </a:spcBef>
              <a:spcAft>
                <a:spcPts val="0"/>
              </a:spcAft>
              <a:buSzPts val="1440"/>
              <a:buChar char="◆"/>
            </a:pPr>
            <a:r>
              <a:rPr lang="fr-FR" sz="2000" dirty="0"/>
              <a:t>Une réelle prise de conscience de l’impact de la démarche sur l’activité managériale : des questionnements et bouleversements individuels et collectifs </a:t>
            </a:r>
            <a:endParaRPr dirty="0"/>
          </a:p>
          <a:p>
            <a:pPr marL="914400" lvl="1" indent="-320040" algn="just" rtl="0">
              <a:lnSpc>
                <a:spcPct val="100000"/>
              </a:lnSpc>
              <a:spcBef>
                <a:spcPts val="360"/>
              </a:spcBef>
              <a:spcAft>
                <a:spcPts val="0"/>
              </a:spcAft>
              <a:buSzPts val="1440"/>
              <a:buChar char="◆"/>
            </a:pPr>
            <a:r>
              <a:rPr lang="fr-FR" sz="2000" dirty="0"/>
              <a:t>Quelques exemples de prise de conscience et de régulation mis en œuvre dès la phase expérimentale : </a:t>
            </a:r>
            <a:endParaRPr dirty="0"/>
          </a:p>
          <a:p>
            <a:pPr marL="1371600" lvl="2" indent="-297180" algn="just" rtl="0">
              <a:lnSpc>
                <a:spcPct val="100000"/>
              </a:lnSpc>
              <a:spcBef>
                <a:spcPts val="360"/>
              </a:spcBef>
              <a:spcAft>
                <a:spcPts val="0"/>
              </a:spcAft>
              <a:buSzPts val="1080"/>
              <a:buChar char="◆"/>
            </a:pPr>
            <a:r>
              <a:rPr lang="fr-FR" sz="1800" dirty="0"/>
              <a:t>Question des intérims </a:t>
            </a:r>
            <a:endParaRPr dirty="0"/>
          </a:p>
          <a:p>
            <a:pPr marL="1371600" lvl="2" indent="-297180" algn="just" rtl="0">
              <a:lnSpc>
                <a:spcPct val="100000"/>
              </a:lnSpc>
              <a:spcBef>
                <a:spcPts val="360"/>
              </a:spcBef>
              <a:spcAft>
                <a:spcPts val="0"/>
              </a:spcAft>
              <a:buSzPts val="1080"/>
              <a:buChar char="◆"/>
            </a:pPr>
            <a:r>
              <a:rPr lang="fr-FR" sz="1800" dirty="0"/>
              <a:t>Question du repérage des « temps informels »</a:t>
            </a:r>
            <a:endParaRPr dirty="0"/>
          </a:p>
          <a:p>
            <a:pPr marL="1371600" lvl="2" indent="-228600" algn="just" rtl="0">
              <a:lnSpc>
                <a:spcPct val="100000"/>
              </a:lnSpc>
              <a:spcBef>
                <a:spcPts val="360"/>
              </a:spcBef>
              <a:spcAft>
                <a:spcPts val="0"/>
              </a:spcAft>
              <a:buSzPts val="1080"/>
              <a:buNone/>
            </a:pPr>
            <a:endParaRPr sz="1800" dirty="0"/>
          </a:p>
          <a:p>
            <a:pPr marL="457200" lvl="0" indent="-228600" algn="just" rtl="0">
              <a:lnSpc>
                <a:spcPct val="100000"/>
              </a:lnSpc>
              <a:spcBef>
                <a:spcPts val="360"/>
              </a:spcBef>
              <a:spcAft>
                <a:spcPts val="0"/>
              </a:spcAft>
              <a:buSzPts val="2340"/>
              <a:buNone/>
            </a:pPr>
            <a:endParaRPr sz="20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pic>
        <p:nvPicPr>
          <p:cNvPr id="395" name="Google Shape;395;p17" descr="https://www.departement41.fr/fileadmin/_processed_/b/f/csm_logo_loir-et-cher_quadri_72px_e453875068.png"/>
          <p:cNvPicPr preferRelativeResize="0"/>
          <p:nvPr/>
        </p:nvPicPr>
        <p:blipFill rotWithShape="1">
          <a:blip r:embed="rId3">
            <a:alphaModFix/>
          </a:blip>
          <a:srcRect/>
          <a:stretch/>
        </p:blipFill>
        <p:spPr>
          <a:xfrm>
            <a:off x="6732240" y="5638800"/>
            <a:ext cx="720080" cy="886544"/>
          </a:xfrm>
          <a:prstGeom prst="rect">
            <a:avLst/>
          </a:prstGeom>
          <a:noFill/>
          <a:ln>
            <a:noFill/>
          </a:ln>
        </p:spPr>
      </p:pic>
      <p:sp>
        <p:nvSpPr>
          <p:cNvPr id="396" name="Google Shape;396;p17"/>
          <p:cNvSpPr txBox="1">
            <a:spLocks noGrp="1"/>
          </p:cNvSpPr>
          <p:nvPr>
            <p:ph type="title"/>
          </p:nvPr>
        </p:nvSpPr>
        <p:spPr>
          <a:xfrm>
            <a:off x="611560" y="3284984"/>
            <a:ext cx="7772400" cy="13620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dirty="0"/>
              <a:t>Retour d’expériences sur le déploiement et la régulation (en cours)</a:t>
            </a:r>
            <a:endParaRPr dirty="0"/>
          </a:p>
        </p:txBody>
      </p:sp>
    </p:spTree>
    <p:extLst>
      <p:ext uri="{BB962C8B-B14F-4D97-AF65-F5344CB8AC3E}">
        <p14:creationId xmlns:p14="http://schemas.microsoft.com/office/powerpoint/2010/main" val="19180653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pic>
        <p:nvPicPr>
          <p:cNvPr id="518" name="Google Shape;518;p25" descr="https://www.departement41.fr/fileadmin/_processed_/b/f/csm_logo_loir-et-cher_quadri_72px_e453875068.png"/>
          <p:cNvPicPr preferRelativeResize="0"/>
          <p:nvPr/>
        </p:nvPicPr>
        <p:blipFill rotWithShape="1">
          <a:blip r:embed="rId3">
            <a:alphaModFix/>
          </a:blip>
          <a:srcRect/>
          <a:stretch/>
        </p:blipFill>
        <p:spPr>
          <a:xfrm>
            <a:off x="6732240" y="5638800"/>
            <a:ext cx="720080" cy="886544"/>
          </a:xfrm>
          <a:prstGeom prst="rect">
            <a:avLst/>
          </a:prstGeom>
          <a:noFill/>
          <a:ln>
            <a:noFill/>
          </a:ln>
        </p:spPr>
      </p:pic>
      <p:sp>
        <p:nvSpPr>
          <p:cNvPr id="519" name="Google Shape;519;p25"/>
          <p:cNvSpPr txBox="1">
            <a:spLocks noGrp="1"/>
          </p:cNvSpPr>
          <p:nvPr>
            <p:ph type="title"/>
          </p:nvPr>
        </p:nvSpPr>
        <p:spPr>
          <a:xfrm>
            <a:off x="288925" y="409155"/>
            <a:ext cx="7956300" cy="692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fr-FR"/>
              <a:t>Présentation des outils de repérage et d’évaluation </a:t>
            </a:r>
            <a:endParaRPr/>
          </a:p>
        </p:txBody>
      </p:sp>
      <p:sp>
        <p:nvSpPr>
          <p:cNvPr id="520" name="Google Shape;520;p25"/>
          <p:cNvSpPr txBox="1">
            <a:spLocks noGrp="1"/>
          </p:cNvSpPr>
          <p:nvPr>
            <p:ph type="body" idx="1"/>
          </p:nvPr>
        </p:nvSpPr>
        <p:spPr>
          <a:xfrm>
            <a:off x="414240" y="1252354"/>
            <a:ext cx="7705800" cy="4353300"/>
          </a:xfrm>
          <a:prstGeom prst="rect">
            <a:avLst/>
          </a:prstGeom>
          <a:noFill/>
          <a:ln>
            <a:noFill/>
          </a:ln>
        </p:spPr>
        <p:txBody>
          <a:bodyPr spcFirstLastPara="1" wrap="square" lIns="91425" tIns="45700" rIns="91425" bIns="45700" anchor="t" anchorCtr="0">
            <a:noAutofit/>
          </a:bodyPr>
          <a:lstStyle/>
          <a:p>
            <a:pPr marL="498475" lvl="0" indent="-285750" algn="l" rtl="0">
              <a:lnSpc>
                <a:spcPct val="100000"/>
              </a:lnSpc>
              <a:spcBef>
                <a:spcPts val="0"/>
              </a:spcBef>
              <a:spcAft>
                <a:spcPts val="0"/>
              </a:spcAft>
              <a:buSzPts val="1440"/>
              <a:buFont typeface="Calibri"/>
              <a:buChar char="◆"/>
            </a:pPr>
            <a:r>
              <a:rPr lang="fr-FR" sz="2200" dirty="0"/>
              <a:t>Rappel de la méthodologie et des outils mis en </a:t>
            </a:r>
            <a:r>
              <a:rPr lang="fr-FR" sz="2200" dirty="0" err="1"/>
              <a:t>oeuvre</a:t>
            </a:r>
            <a:r>
              <a:rPr lang="fr-FR" sz="2200" dirty="0"/>
              <a:t> </a:t>
            </a:r>
            <a:endParaRPr dirty="0"/>
          </a:p>
          <a:p>
            <a:pPr marL="669925" lvl="1" indent="0" algn="l" rtl="0">
              <a:lnSpc>
                <a:spcPct val="100000"/>
              </a:lnSpc>
              <a:spcBef>
                <a:spcPts val="0"/>
              </a:spcBef>
              <a:spcAft>
                <a:spcPts val="0"/>
              </a:spcAft>
              <a:buSzPts val="1440"/>
              <a:buNone/>
            </a:pPr>
            <a:endParaRPr sz="2000" dirty="0"/>
          </a:p>
          <a:p>
            <a:pPr marL="955675" lvl="1" indent="-285750" algn="l" rtl="0">
              <a:lnSpc>
                <a:spcPct val="100000"/>
              </a:lnSpc>
              <a:spcBef>
                <a:spcPts val="0"/>
              </a:spcBef>
              <a:spcAft>
                <a:spcPts val="0"/>
              </a:spcAft>
              <a:buSzPts val="1440"/>
              <a:buChar char="◆"/>
            </a:pPr>
            <a:r>
              <a:rPr lang="fr-FR" sz="2000" dirty="0" err="1"/>
              <a:t>Etape</a:t>
            </a:r>
            <a:r>
              <a:rPr lang="fr-FR" sz="2000" dirty="0"/>
              <a:t> 1 : Repérer les grandes activités</a:t>
            </a:r>
            <a:endParaRPr dirty="0"/>
          </a:p>
          <a:p>
            <a:pPr marL="669925" lvl="1" indent="0" algn="l" rtl="0">
              <a:lnSpc>
                <a:spcPct val="100000"/>
              </a:lnSpc>
              <a:spcBef>
                <a:spcPts val="0"/>
              </a:spcBef>
              <a:spcAft>
                <a:spcPts val="0"/>
              </a:spcAft>
              <a:buSzPts val="1440"/>
              <a:buNone/>
            </a:pPr>
            <a:r>
              <a:rPr lang="fr-FR" sz="2000" dirty="0"/>
              <a:t>Catégories d’activité à décliner dans le détail </a:t>
            </a:r>
            <a:endParaRPr sz="2000" dirty="0"/>
          </a:p>
          <a:p>
            <a:pPr marL="1374775" lvl="2" indent="-228600" algn="l" rtl="0">
              <a:lnSpc>
                <a:spcPct val="100000"/>
              </a:lnSpc>
              <a:spcBef>
                <a:spcPts val="0"/>
              </a:spcBef>
              <a:spcAft>
                <a:spcPts val="0"/>
              </a:spcAft>
              <a:buSzPts val="1080"/>
              <a:buChar char="◆"/>
            </a:pPr>
            <a:r>
              <a:rPr lang="fr-FR" sz="1800" dirty="0"/>
              <a:t>Indicateurs et temporalité de chaque activité à personnaliser et évaluer </a:t>
            </a:r>
            <a:endParaRPr dirty="0"/>
          </a:p>
          <a:p>
            <a:pPr marL="917575" lvl="1" indent="-228600" algn="l" rtl="0">
              <a:lnSpc>
                <a:spcPct val="100000"/>
              </a:lnSpc>
              <a:spcBef>
                <a:spcPts val="0"/>
              </a:spcBef>
              <a:spcAft>
                <a:spcPts val="0"/>
              </a:spcAft>
              <a:buSzPts val="1080"/>
              <a:buChar char="◆"/>
            </a:pPr>
            <a:r>
              <a:rPr lang="fr-FR" sz="2000" dirty="0" err="1"/>
              <a:t>Etape</a:t>
            </a:r>
            <a:r>
              <a:rPr lang="fr-FR" sz="2000" dirty="0"/>
              <a:t> 2 : </a:t>
            </a:r>
            <a:r>
              <a:rPr lang="fr-FR" sz="2000" dirty="0" err="1"/>
              <a:t>Evaluer</a:t>
            </a:r>
            <a:r>
              <a:rPr lang="fr-FR" sz="2000" dirty="0"/>
              <a:t> – repérer</a:t>
            </a:r>
            <a:endParaRPr dirty="0"/>
          </a:p>
          <a:p>
            <a:pPr marL="1412875" lvl="2" indent="-285750" algn="l" rtl="0">
              <a:lnSpc>
                <a:spcPct val="100000"/>
              </a:lnSpc>
              <a:spcBef>
                <a:spcPts val="0"/>
              </a:spcBef>
              <a:spcAft>
                <a:spcPts val="0"/>
              </a:spcAft>
              <a:buSzPts val="1440"/>
              <a:buChar char="◆"/>
            </a:pPr>
            <a:r>
              <a:rPr lang="fr-FR" sz="1800" dirty="0"/>
              <a:t>Identifier ce qui relève de la charge prescrite/réelle/subjective</a:t>
            </a:r>
            <a:endParaRPr dirty="0"/>
          </a:p>
          <a:p>
            <a:pPr marL="1412875" lvl="2" indent="-285750" algn="l" rtl="0">
              <a:lnSpc>
                <a:spcPct val="100000"/>
              </a:lnSpc>
              <a:spcBef>
                <a:spcPts val="0"/>
              </a:spcBef>
              <a:spcAft>
                <a:spcPts val="0"/>
              </a:spcAft>
              <a:buSzPts val="1440"/>
              <a:buChar char="◆"/>
            </a:pPr>
            <a:r>
              <a:rPr lang="fr-FR" sz="1800" dirty="0"/>
              <a:t>Identifier les ressources, contraintes, </a:t>
            </a:r>
            <a:endParaRPr dirty="0"/>
          </a:p>
          <a:p>
            <a:pPr marL="1412875" lvl="2" indent="-285750" algn="l" rtl="0">
              <a:lnSpc>
                <a:spcPct val="100000"/>
              </a:lnSpc>
              <a:spcBef>
                <a:spcPts val="0"/>
              </a:spcBef>
              <a:spcAft>
                <a:spcPts val="0"/>
              </a:spcAft>
              <a:buSzPts val="1440"/>
              <a:buChar char="◆"/>
            </a:pPr>
            <a:r>
              <a:rPr lang="fr-FR" sz="1800" dirty="0"/>
              <a:t>Déterminer les marges de manœuvre</a:t>
            </a:r>
            <a:endParaRPr sz="1800" dirty="0"/>
          </a:p>
          <a:p>
            <a:pPr marL="1127125" lvl="2" indent="0" algn="l" rtl="0">
              <a:lnSpc>
                <a:spcPct val="100000"/>
              </a:lnSpc>
              <a:spcBef>
                <a:spcPts val="0"/>
              </a:spcBef>
              <a:spcAft>
                <a:spcPts val="0"/>
              </a:spcAft>
              <a:buSzPts val="1440"/>
              <a:buNone/>
            </a:pPr>
            <a:r>
              <a:rPr lang="fr-FR" sz="1800" dirty="0"/>
              <a:t> </a:t>
            </a:r>
            <a:endParaRPr sz="1800" dirty="0"/>
          </a:p>
          <a:p>
            <a:pPr marL="955675" lvl="1" indent="-285750" algn="l" rtl="0">
              <a:lnSpc>
                <a:spcPct val="100000"/>
              </a:lnSpc>
              <a:spcBef>
                <a:spcPts val="0"/>
              </a:spcBef>
              <a:spcAft>
                <a:spcPts val="0"/>
              </a:spcAft>
              <a:buSzPts val="1440"/>
              <a:buChar char="◆"/>
            </a:pPr>
            <a:r>
              <a:rPr lang="fr-FR" sz="2000" dirty="0" err="1"/>
              <a:t>Etape</a:t>
            </a:r>
            <a:r>
              <a:rPr lang="fr-FR" sz="2000" dirty="0"/>
              <a:t> 3 : sur cette base, proposition d’actions de régulation selon le niveau de résolutions des contraintes (quatre niveaux identifiés)</a:t>
            </a:r>
            <a:endParaRPr dirty="0"/>
          </a:p>
          <a:p>
            <a:pPr marL="955675" lvl="1" indent="-194309" algn="l" rtl="0">
              <a:lnSpc>
                <a:spcPct val="100000"/>
              </a:lnSpc>
              <a:spcBef>
                <a:spcPts val="0"/>
              </a:spcBef>
              <a:spcAft>
                <a:spcPts val="0"/>
              </a:spcAft>
              <a:buSzPts val="1440"/>
              <a:buNone/>
            </a:pPr>
            <a:endParaRPr sz="1800" dirty="0"/>
          </a:p>
          <a:p>
            <a:pPr marL="955675" lvl="1" indent="-308610" algn="l" rtl="0">
              <a:lnSpc>
                <a:spcPct val="100000"/>
              </a:lnSpc>
              <a:spcBef>
                <a:spcPts val="0"/>
              </a:spcBef>
              <a:spcAft>
                <a:spcPts val="0"/>
              </a:spcAft>
              <a:buSzPts val="1800"/>
              <a:buChar char="◆"/>
            </a:pPr>
            <a:r>
              <a:rPr lang="fr-FR" sz="1800" dirty="0"/>
              <a:t>Modèles Excel : capitaliser sur l’expérimentation pour proposer des grilles « type » par métier , chaque manager /équipe peut faire </a:t>
            </a:r>
            <a:endParaRPr sz="1800" dirty="0"/>
          </a:p>
          <a:p>
            <a:pPr marL="669925" lvl="1" indent="0" algn="l" rtl="0">
              <a:lnSpc>
                <a:spcPct val="100000"/>
              </a:lnSpc>
              <a:spcBef>
                <a:spcPts val="0"/>
              </a:spcBef>
              <a:spcAft>
                <a:spcPts val="0"/>
              </a:spcAft>
              <a:buSzPts val="1440"/>
              <a:buNone/>
            </a:pPr>
            <a:r>
              <a:rPr lang="fr-FR" sz="1800" dirty="0"/>
              <a:t>       évoluer la grille suivant sa spécificité</a:t>
            </a:r>
            <a:endParaRPr sz="1800" dirty="0"/>
          </a:p>
          <a:p>
            <a:pPr marL="669925" lvl="1" indent="0" algn="l" rtl="0">
              <a:lnSpc>
                <a:spcPct val="100000"/>
              </a:lnSpc>
              <a:spcBef>
                <a:spcPts val="0"/>
              </a:spcBef>
              <a:spcAft>
                <a:spcPts val="0"/>
              </a:spcAft>
              <a:buSzPts val="1440"/>
              <a:buNone/>
            </a:pPr>
            <a:endParaRPr sz="2000" dirty="0"/>
          </a:p>
          <a:p>
            <a:pPr marL="955675" lvl="1" indent="-194309" algn="l" rtl="0">
              <a:lnSpc>
                <a:spcPct val="100000"/>
              </a:lnSpc>
              <a:spcBef>
                <a:spcPts val="0"/>
              </a:spcBef>
              <a:spcAft>
                <a:spcPts val="0"/>
              </a:spcAft>
              <a:buSzPts val="1440"/>
              <a:buNone/>
            </a:pPr>
            <a:endParaRPr sz="2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31"/>
          <p:cNvSpPr txBox="1"/>
          <p:nvPr/>
        </p:nvSpPr>
        <p:spPr>
          <a:xfrm>
            <a:off x="323528" y="4665974"/>
            <a:ext cx="7263072" cy="2131126"/>
          </a:xfrm>
          <a:prstGeom prst="rect">
            <a:avLst/>
          </a:prstGeom>
          <a:noFill/>
          <a:ln>
            <a:noFill/>
          </a:ln>
        </p:spPr>
        <p:txBody>
          <a:bodyPr spcFirstLastPara="1" wrap="square" lIns="91425" tIns="91425" rIns="91425" bIns="91425" anchor="t" anchorCtr="0">
            <a:noAutofit/>
          </a:bodyPr>
          <a:lstStyle/>
          <a:p>
            <a:pPr marL="955675" marR="0" lvl="1" indent="-194309" algn="just" rtl="0">
              <a:spcBef>
                <a:spcPts val="0"/>
              </a:spcBef>
              <a:spcAft>
                <a:spcPts val="0"/>
              </a:spcAft>
              <a:buClr>
                <a:srgbClr val="7470C5"/>
              </a:buClr>
              <a:buSzPts val="1440"/>
              <a:buFont typeface="Noto Sans Symbols"/>
              <a:buNone/>
            </a:pPr>
            <a:endParaRPr sz="1800" b="0" i="0" u="none" strike="noStrike" cap="none">
              <a:solidFill>
                <a:srgbClr val="00509C"/>
              </a:solidFill>
              <a:latin typeface="Calibri"/>
              <a:ea typeface="Calibri"/>
              <a:cs typeface="Calibri"/>
              <a:sym typeface="Calibri"/>
            </a:endParaRPr>
          </a:p>
        </p:txBody>
      </p:sp>
      <p:pic>
        <p:nvPicPr>
          <p:cNvPr id="567" name="Google Shape;567;p31" descr="https://www.departement41.fr/fileadmin/_processed_/b/f/csm_logo_loir-et-cher_quadri_72px_e453875068.png"/>
          <p:cNvPicPr preferRelativeResize="0"/>
          <p:nvPr/>
        </p:nvPicPr>
        <p:blipFill rotWithShape="1">
          <a:blip r:embed="rId3">
            <a:alphaModFix/>
          </a:blip>
          <a:srcRect/>
          <a:stretch/>
        </p:blipFill>
        <p:spPr>
          <a:xfrm>
            <a:off x="6732240" y="5638800"/>
            <a:ext cx="720080" cy="886544"/>
          </a:xfrm>
          <a:prstGeom prst="rect">
            <a:avLst/>
          </a:prstGeom>
          <a:noFill/>
          <a:ln>
            <a:noFill/>
          </a:ln>
        </p:spPr>
      </p:pic>
      <p:sp>
        <p:nvSpPr>
          <p:cNvPr id="568" name="Google Shape;568;p31"/>
          <p:cNvSpPr txBox="1">
            <a:spLocks noGrp="1"/>
          </p:cNvSpPr>
          <p:nvPr>
            <p:ph type="title"/>
          </p:nvPr>
        </p:nvSpPr>
        <p:spPr>
          <a:xfrm>
            <a:off x="496528" y="377152"/>
            <a:ext cx="7270500" cy="692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fr-FR"/>
              <a:t>Présentation des outils de régulation : </a:t>
            </a:r>
            <a:br>
              <a:rPr lang="fr-FR"/>
            </a:br>
            <a:r>
              <a:rPr lang="fr-FR"/>
              <a:t>le processus</a:t>
            </a:r>
            <a:endParaRPr/>
          </a:p>
        </p:txBody>
      </p:sp>
      <p:pic>
        <p:nvPicPr>
          <p:cNvPr id="569" name="Google Shape;569;p31"/>
          <p:cNvPicPr preferRelativeResize="0"/>
          <p:nvPr/>
        </p:nvPicPr>
        <p:blipFill rotWithShape="1">
          <a:blip r:embed="rId4">
            <a:alphaModFix/>
          </a:blip>
          <a:srcRect/>
          <a:stretch/>
        </p:blipFill>
        <p:spPr>
          <a:xfrm>
            <a:off x="755576" y="1919749"/>
            <a:ext cx="5857875" cy="3095625"/>
          </a:xfrm>
          <a:prstGeom prst="rect">
            <a:avLst/>
          </a:prstGeom>
          <a:noFill/>
          <a:ln>
            <a:noFill/>
          </a:ln>
        </p:spPr>
      </p:pic>
      <p:pic>
        <p:nvPicPr>
          <p:cNvPr id="570" name="Google Shape;570;p31"/>
          <p:cNvPicPr preferRelativeResize="0"/>
          <p:nvPr/>
        </p:nvPicPr>
        <p:blipFill rotWithShape="1">
          <a:blip r:embed="rId5">
            <a:alphaModFix/>
          </a:blip>
          <a:srcRect/>
          <a:stretch/>
        </p:blipFill>
        <p:spPr>
          <a:xfrm>
            <a:off x="6002288" y="2001580"/>
            <a:ext cx="981075" cy="857250"/>
          </a:xfrm>
          <a:prstGeom prst="rect">
            <a:avLst/>
          </a:prstGeom>
          <a:noFill/>
          <a:ln>
            <a:noFill/>
          </a:ln>
        </p:spPr>
      </p:pic>
      <p:pic>
        <p:nvPicPr>
          <p:cNvPr id="571" name="Google Shape;571;p31"/>
          <p:cNvPicPr preferRelativeResize="0"/>
          <p:nvPr/>
        </p:nvPicPr>
        <p:blipFill rotWithShape="1">
          <a:blip r:embed="rId6">
            <a:alphaModFix/>
          </a:blip>
          <a:srcRect/>
          <a:stretch/>
        </p:blipFill>
        <p:spPr>
          <a:xfrm>
            <a:off x="6372200" y="3029411"/>
            <a:ext cx="981075" cy="876300"/>
          </a:xfrm>
          <a:prstGeom prst="rect">
            <a:avLst/>
          </a:prstGeom>
          <a:noFill/>
          <a:ln>
            <a:noFill/>
          </a:ln>
        </p:spPr>
      </p:pic>
      <p:pic>
        <p:nvPicPr>
          <p:cNvPr id="572" name="Google Shape;572;p31"/>
          <p:cNvPicPr preferRelativeResize="0"/>
          <p:nvPr/>
        </p:nvPicPr>
        <p:blipFill rotWithShape="1">
          <a:blip r:embed="rId7">
            <a:alphaModFix/>
          </a:blip>
          <a:srcRect/>
          <a:stretch/>
        </p:blipFill>
        <p:spPr>
          <a:xfrm>
            <a:off x="6785953" y="4123128"/>
            <a:ext cx="981075" cy="876300"/>
          </a:xfrm>
          <a:prstGeom prst="rect">
            <a:avLst/>
          </a:prstGeom>
          <a:noFill/>
          <a:ln>
            <a:noFill/>
          </a:ln>
        </p:spPr>
      </p:pic>
      <p:cxnSp>
        <p:nvCxnSpPr>
          <p:cNvPr id="573" name="Google Shape;573;p31"/>
          <p:cNvCxnSpPr>
            <a:stCxn id="569" idx="1"/>
          </p:cNvCxnSpPr>
          <p:nvPr/>
        </p:nvCxnSpPr>
        <p:spPr>
          <a:xfrm>
            <a:off x="755576" y="3467562"/>
            <a:ext cx="735000" cy="120300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4" descr="https://www.departement41.fr/fileadmin/_processed_/b/f/csm_logo_loir-et-cher_quadri_72px_e453875068.png"/>
          <p:cNvPicPr preferRelativeResize="0"/>
          <p:nvPr/>
        </p:nvPicPr>
        <p:blipFill rotWithShape="1">
          <a:blip r:embed="rId3">
            <a:alphaModFix/>
          </a:blip>
          <a:srcRect/>
          <a:stretch/>
        </p:blipFill>
        <p:spPr>
          <a:xfrm>
            <a:off x="6732240" y="5638800"/>
            <a:ext cx="720080" cy="886544"/>
          </a:xfrm>
          <a:prstGeom prst="rect">
            <a:avLst/>
          </a:prstGeom>
          <a:noFill/>
          <a:ln>
            <a:noFill/>
          </a:ln>
        </p:spPr>
      </p:pic>
      <p:sp>
        <p:nvSpPr>
          <p:cNvPr id="222" name="Google Shape;222;p4"/>
          <p:cNvSpPr txBox="1"/>
          <p:nvPr/>
        </p:nvSpPr>
        <p:spPr>
          <a:xfrm>
            <a:off x="152400" y="6938963"/>
            <a:ext cx="3481388" cy="1187450"/>
          </a:xfrm>
          <a:prstGeom prst="rect">
            <a:avLst/>
          </a:prstGeom>
          <a:noFill/>
          <a:ln>
            <a:noFill/>
          </a:ln>
        </p:spPr>
        <p:txBody>
          <a:bodyPr spcFirstLastPara="1" wrap="square" lIns="92075" tIns="262800" rIns="92075" bIns="46025" anchor="t" anchorCtr="0">
            <a:noAutofit/>
          </a:bodyPr>
          <a:lstStyle/>
          <a:p>
            <a:pPr marL="187325" marR="0" lvl="0" indent="-123825" algn="l" rtl="0">
              <a:lnSpc>
                <a:spcPct val="90000"/>
              </a:lnSpc>
              <a:spcBef>
                <a:spcPts val="0"/>
              </a:spcBef>
              <a:spcAft>
                <a:spcPts val="0"/>
              </a:spcAft>
              <a:buClr>
                <a:srgbClr val="FFDE26"/>
              </a:buClr>
              <a:buSzPts val="1000"/>
              <a:buFont typeface="Arial"/>
              <a:buNone/>
            </a:pPr>
            <a:endParaRPr sz="1000" b="1" i="0" u="none" strike="noStrike" cap="none">
              <a:solidFill>
                <a:srgbClr val="003366"/>
              </a:solidFill>
              <a:latin typeface="Arial"/>
              <a:ea typeface="Arial"/>
              <a:cs typeface="Arial"/>
              <a:sym typeface="Arial"/>
            </a:endParaRPr>
          </a:p>
        </p:txBody>
      </p:sp>
      <p:sp>
        <p:nvSpPr>
          <p:cNvPr id="223" name="Google Shape;223;p4"/>
          <p:cNvSpPr txBox="1">
            <a:spLocks noGrp="1"/>
          </p:cNvSpPr>
          <p:nvPr>
            <p:ph type="title"/>
          </p:nvPr>
        </p:nvSpPr>
        <p:spPr>
          <a:xfrm>
            <a:off x="685800" y="223837"/>
            <a:ext cx="7270576" cy="69269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fr-FR"/>
              <a:t>La charge de travail, de quoi parle-t-on ? </a:t>
            </a:r>
            <a:r>
              <a:rPr lang="fr-FR" sz="2400">
                <a:solidFill>
                  <a:schemeClr val="lt1"/>
                </a:solidFill>
                <a:latin typeface="Ubuntu"/>
                <a:ea typeface="Ubuntu"/>
                <a:cs typeface="Ubuntu"/>
                <a:sym typeface="Ubuntu"/>
              </a:rPr>
              <a:t> </a:t>
            </a:r>
            <a:br>
              <a:rPr lang="fr-FR">
                <a:solidFill>
                  <a:schemeClr val="lt1"/>
                </a:solidFill>
                <a:latin typeface="Ubuntu"/>
                <a:ea typeface="Ubuntu"/>
                <a:cs typeface="Ubuntu"/>
                <a:sym typeface="Ubuntu"/>
              </a:rPr>
            </a:br>
            <a:r>
              <a:rPr lang="fr-FR" sz="1800" i="1">
                <a:solidFill>
                  <a:schemeClr val="lt1"/>
                </a:solidFill>
                <a:latin typeface="Ubuntu"/>
                <a:ea typeface="Ubuntu"/>
                <a:cs typeface="Ubuntu"/>
                <a:sym typeface="Ubuntu"/>
              </a:rPr>
              <a:t>Des facteurs qui influent sur la charge de travail</a:t>
            </a:r>
            <a:endParaRPr/>
          </a:p>
        </p:txBody>
      </p:sp>
      <p:sp>
        <p:nvSpPr>
          <p:cNvPr id="224" name="Google Shape;224;p4"/>
          <p:cNvSpPr txBox="1">
            <a:spLocks noGrp="1"/>
          </p:cNvSpPr>
          <p:nvPr>
            <p:ph type="body" idx="1"/>
          </p:nvPr>
        </p:nvSpPr>
        <p:spPr>
          <a:xfrm>
            <a:off x="434888" y="1340768"/>
            <a:ext cx="7772400" cy="4114800"/>
          </a:xfrm>
          <a:prstGeom prst="rect">
            <a:avLst/>
          </a:prstGeom>
          <a:noFill/>
          <a:ln>
            <a:noFill/>
          </a:ln>
        </p:spPr>
        <p:txBody>
          <a:bodyPr spcFirstLastPara="1" wrap="square" lIns="91425" tIns="45700" rIns="91425" bIns="45700" anchor="t" anchorCtr="0">
            <a:noAutofit/>
          </a:bodyPr>
          <a:lstStyle/>
          <a:p>
            <a:pPr marL="457200" lvl="0" indent="-377190" algn="l" rtl="0">
              <a:lnSpc>
                <a:spcPct val="100000"/>
              </a:lnSpc>
              <a:spcBef>
                <a:spcPts val="0"/>
              </a:spcBef>
              <a:spcAft>
                <a:spcPts val="0"/>
              </a:spcAft>
              <a:buSzPts val="2340"/>
              <a:buFont typeface="Calibri"/>
              <a:buChar char="◆"/>
            </a:pPr>
            <a:r>
              <a:rPr lang="fr-FR"/>
              <a:t>Le travail est imprévisible et peu tangible :</a:t>
            </a:r>
            <a:endParaRPr/>
          </a:p>
          <a:p>
            <a:pPr marL="1012825" lvl="1" indent="-342900" algn="l" rtl="0">
              <a:lnSpc>
                <a:spcPct val="100000"/>
              </a:lnSpc>
              <a:spcBef>
                <a:spcPts val="0"/>
              </a:spcBef>
              <a:spcAft>
                <a:spcPts val="0"/>
              </a:spcAft>
              <a:buSzPts val="1760"/>
              <a:buChar char="◆"/>
            </a:pPr>
            <a:r>
              <a:rPr lang="fr-FR" sz="2000"/>
              <a:t>Les pics d’activité</a:t>
            </a:r>
            <a:endParaRPr sz="2000"/>
          </a:p>
          <a:p>
            <a:pPr marL="1012825" lvl="1" indent="-342900" algn="l" rtl="0">
              <a:lnSpc>
                <a:spcPct val="100000"/>
              </a:lnSpc>
              <a:spcBef>
                <a:spcPts val="0"/>
              </a:spcBef>
              <a:spcAft>
                <a:spcPts val="0"/>
              </a:spcAft>
              <a:buSzPts val="1760"/>
              <a:buChar char="◆"/>
            </a:pPr>
            <a:r>
              <a:rPr lang="fr-FR" sz="2000"/>
              <a:t>L’augmentation des objectifs à moyen constant</a:t>
            </a:r>
            <a:endParaRPr sz="2000"/>
          </a:p>
          <a:p>
            <a:pPr marL="1012825" lvl="1" indent="-342900" algn="l" rtl="0">
              <a:lnSpc>
                <a:spcPct val="100000"/>
              </a:lnSpc>
              <a:spcBef>
                <a:spcPts val="0"/>
              </a:spcBef>
              <a:spcAft>
                <a:spcPts val="0"/>
              </a:spcAft>
              <a:buSzPts val="1760"/>
              <a:buChar char="◆"/>
            </a:pPr>
            <a:r>
              <a:rPr lang="fr-FR" sz="2000"/>
              <a:t>Les urgences, la pression des délais, les échéances</a:t>
            </a:r>
            <a:endParaRPr/>
          </a:p>
          <a:p>
            <a:pPr marL="1012825" lvl="1" indent="-342900" algn="l" rtl="0">
              <a:lnSpc>
                <a:spcPct val="100000"/>
              </a:lnSpc>
              <a:spcBef>
                <a:spcPts val="0"/>
              </a:spcBef>
              <a:spcAft>
                <a:spcPts val="0"/>
              </a:spcAft>
              <a:buSzPts val="1760"/>
              <a:buChar char="◆"/>
            </a:pPr>
            <a:r>
              <a:rPr lang="fr-FR" sz="2000"/>
              <a:t>…..</a:t>
            </a:r>
            <a:endParaRPr/>
          </a:p>
          <a:p>
            <a:pPr marL="1012825" lvl="1" indent="-231140" algn="l" rtl="0">
              <a:lnSpc>
                <a:spcPct val="100000"/>
              </a:lnSpc>
              <a:spcBef>
                <a:spcPts val="0"/>
              </a:spcBef>
              <a:spcAft>
                <a:spcPts val="0"/>
              </a:spcAft>
              <a:buSzPts val="1760"/>
              <a:buNone/>
            </a:pPr>
            <a:endParaRPr sz="2000"/>
          </a:p>
          <a:p>
            <a:pPr marL="1012825" lvl="1" indent="-231140" algn="l" rtl="0">
              <a:lnSpc>
                <a:spcPct val="100000"/>
              </a:lnSpc>
              <a:spcBef>
                <a:spcPts val="0"/>
              </a:spcBef>
              <a:spcAft>
                <a:spcPts val="0"/>
              </a:spcAft>
              <a:buSzPts val="1760"/>
              <a:buNone/>
            </a:pPr>
            <a:endParaRPr sz="2000"/>
          </a:p>
          <a:p>
            <a:pPr marL="457200" lvl="0" indent="-377190" algn="l" rtl="0">
              <a:lnSpc>
                <a:spcPct val="100000"/>
              </a:lnSpc>
              <a:spcBef>
                <a:spcPts val="0"/>
              </a:spcBef>
              <a:spcAft>
                <a:spcPts val="0"/>
              </a:spcAft>
              <a:buSzPts val="2340"/>
              <a:buFont typeface="Calibri"/>
              <a:buChar char="◆"/>
            </a:pPr>
            <a:r>
              <a:rPr lang="fr-FR"/>
              <a:t>Proposition </a:t>
            </a:r>
            <a:r>
              <a:rPr lang="fr-FR" u="sng"/>
              <a:t>d’animation</a:t>
            </a:r>
            <a:r>
              <a:rPr lang="fr-FR"/>
              <a:t> en format </a:t>
            </a:r>
            <a:r>
              <a:rPr lang="fr-FR" u="sng"/>
              <a:t>brainstorming</a:t>
            </a:r>
            <a:r>
              <a:rPr lang="fr-FR"/>
              <a:t> : exemples de l’intangibilité du travail ? Votre expérience</a:t>
            </a:r>
            <a:endParaRPr/>
          </a:p>
          <a:p>
            <a:pPr marL="1012825" lvl="1" indent="-231140" algn="l" rtl="0">
              <a:lnSpc>
                <a:spcPct val="100000"/>
              </a:lnSpc>
              <a:spcBef>
                <a:spcPts val="0"/>
              </a:spcBef>
              <a:spcAft>
                <a:spcPts val="0"/>
              </a:spcAft>
              <a:buSzPts val="1760"/>
              <a:buNone/>
            </a:pPr>
            <a:endParaRPr sz="20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pic>
        <p:nvPicPr>
          <p:cNvPr id="592" name="Google Shape;592;p34" descr="https://www.departement41.fr/fileadmin/_processed_/b/f/csm_logo_loir-et-cher_quadri_72px_e453875068.png"/>
          <p:cNvPicPr preferRelativeResize="0"/>
          <p:nvPr/>
        </p:nvPicPr>
        <p:blipFill rotWithShape="1">
          <a:blip r:embed="rId3">
            <a:alphaModFix/>
          </a:blip>
          <a:srcRect/>
          <a:stretch/>
        </p:blipFill>
        <p:spPr>
          <a:xfrm>
            <a:off x="6732240" y="5638800"/>
            <a:ext cx="720080" cy="814536"/>
          </a:xfrm>
          <a:prstGeom prst="rect">
            <a:avLst/>
          </a:prstGeom>
          <a:noFill/>
          <a:ln>
            <a:noFill/>
          </a:ln>
        </p:spPr>
      </p:pic>
      <p:sp>
        <p:nvSpPr>
          <p:cNvPr id="593" name="Google Shape;593;p34"/>
          <p:cNvSpPr txBox="1">
            <a:spLocks noGrp="1"/>
          </p:cNvSpPr>
          <p:nvPr>
            <p:ph type="title"/>
          </p:nvPr>
        </p:nvSpPr>
        <p:spPr>
          <a:xfrm>
            <a:off x="685800" y="332656"/>
            <a:ext cx="7270576" cy="692696"/>
          </a:xfrm>
          <a:prstGeom prst="rect">
            <a:avLst/>
          </a:prstGeom>
          <a:noFill/>
          <a:ln>
            <a:noFill/>
          </a:ln>
        </p:spPr>
        <p:txBody>
          <a:bodyPr spcFirstLastPara="1" wrap="square" lIns="91425" tIns="45700" rIns="91425" bIns="45700" anchor="ctr" anchorCtr="0">
            <a:noAutofit/>
          </a:bodyPr>
          <a:lstStyle/>
          <a:p>
            <a:pPr lvl="0"/>
            <a:r>
              <a:rPr lang="fr-FR" dirty="0"/>
              <a:t>OUTILS ET DEPLOIEMENT : points de vigilance et conditions de réussite </a:t>
            </a:r>
            <a:endParaRPr dirty="0"/>
          </a:p>
        </p:txBody>
      </p:sp>
      <p:sp>
        <p:nvSpPr>
          <p:cNvPr id="594" name="Google Shape;594;p34"/>
          <p:cNvSpPr txBox="1">
            <a:spLocks noGrp="1"/>
          </p:cNvSpPr>
          <p:nvPr>
            <p:ph type="body" idx="1"/>
          </p:nvPr>
        </p:nvSpPr>
        <p:spPr>
          <a:xfrm>
            <a:off x="502920" y="1184366"/>
            <a:ext cx="7772400" cy="4114800"/>
          </a:xfrm>
          <a:prstGeom prst="rect">
            <a:avLst/>
          </a:prstGeom>
          <a:noFill/>
          <a:ln>
            <a:noFill/>
          </a:ln>
        </p:spPr>
        <p:txBody>
          <a:bodyPr spcFirstLastPara="1" wrap="square" lIns="91425" tIns="45700" rIns="91425" bIns="45700" anchor="t" anchorCtr="0">
            <a:noAutofit/>
          </a:bodyPr>
          <a:lstStyle/>
          <a:p>
            <a:pPr marL="457200" lvl="0" indent="-377190" algn="just" rtl="0">
              <a:lnSpc>
                <a:spcPct val="100000"/>
              </a:lnSpc>
              <a:spcBef>
                <a:spcPts val="360"/>
              </a:spcBef>
              <a:spcAft>
                <a:spcPts val="0"/>
              </a:spcAft>
              <a:buSzPts val="2340"/>
              <a:buChar char="•"/>
            </a:pPr>
            <a:r>
              <a:rPr lang="fr-FR" sz="1800" dirty="0"/>
              <a:t>Déploiement </a:t>
            </a:r>
            <a:endParaRPr sz="1800" dirty="0"/>
          </a:p>
          <a:p>
            <a:pPr marL="914400" lvl="1" indent="-320040" algn="just" rtl="0">
              <a:lnSpc>
                <a:spcPct val="100000"/>
              </a:lnSpc>
              <a:spcBef>
                <a:spcPts val="360"/>
              </a:spcBef>
              <a:spcAft>
                <a:spcPts val="0"/>
              </a:spcAft>
              <a:buSzPts val="1440"/>
              <a:buChar char="◆"/>
            </a:pPr>
            <a:r>
              <a:rPr lang="fr-FR" sz="1600" dirty="0"/>
              <a:t>Prendre le temps du portage managérial : formations, présentations en codir et réunions d’équipe, interventions dans des réunions de travail pour soutenir les managers en difficulté</a:t>
            </a:r>
          </a:p>
          <a:p>
            <a:pPr marL="914400" lvl="1" indent="-320040" algn="just" rtl="0">
              <a:lnSpc>
                <a:spcPct val="100000"/>
              </a:lnSpc>
              <a:spcBef>
                <a:spcPts val="360"/>
              </a:spcBef>
              <a:spcAft>
                <a:spcPts val="0"/>
              </a:spcAft>
              <a:buSzPts val="1440"/>
              <a:buChar char="◆"/>
            </a:pPr>
            <a:r>
              <a:rPr lang="fr-FR" sz="1600" dirty="0"/>
              <a:t>« Boîte à outils » des managers pour faciliter la démarche : </a:t>
            </a:r>
            <a:endParaRPr sz="1600" dirty="0"/>
          </a:p>
          <a:p>
            <a:pPr marL="1371600" lvl="2" indent="-297180" algn="just" rtl="0">
              <a:lnSpc>
                <a:spcPct val="100000"/>
              </a:lnSpc>
              <a:spcBef>
                <a:spcPts val="360"/>
              </a:spcBef>
              <a:spcAft>
                <a:spcPts val="0"/>
              </a:spcAft>
              <a:buSzPts val="1080"/>
              <a:buChar char="◆"/>
            </a:pPr>
            <a:r>
              <a:rPr lang="fr-FR" sz="1600" dirty="0"/>
              <a:t>Tutoriel, </a:t>
            </a:r>
            <a:endParaRPr sz="1600" dirty="0"/>
          </a:p>
          <a:p>
            <a:pPr marL="1371600" lvl="2" indent="-297180" algn="just" rtl="0">
              <a:lnSpc>
                <a:spcPct val="100000"/>
              </a:lnSpc>
              <a:spcBef>
                <a:spcPts val="360"/>
              </a:spcBef>
              <a:spcAft>
                <a:spcPts val="0"/>
              </a:spcAft>
              <a:buSzPts val="1080"/>
              <a:buChar char="◆"/>
            </a:pPr>
            <a:r>
              <a:rPr lang="fr-FR" sz="1600" dirty="0"/>
              <a:t>Guide méthodologique avec proposition d’animation pour les managers et documents supports à destination des équipes, </a:t>
            </a:r>
            <a:endParaRPr sz="1600" dirty="0"/>
          </a:p>
          <a:p>
            <a:pPr marL="1371600" lvl="2" indent="-297180" algn="just" rtl="0">
              <a:lnSpc>
                <a:spcPct val="100000"/>
              </a:lnSpc>
              <a:spcBef>
                <a:spcPts val="360"/>
              </a:spcBef>
              <a:spcAft>
                <a:spcPts val="0"/>
              </a:spcAft>
              <a:buSzPts val="1080"/>
              <a:buChar char="◆"/>
            </a:pPr>
            <a:r>
              <a:rPr lang="fr-FR" sz="1600" dirty="0"/>
              <a:t>Grilles « type » par métier, exemples des travaux des expérimentateurs, </a:t>
            </a:r>
            <a:endParaRPr sz="1600" dirty="0"/>
          </a:p>
          <a:p>
            <a:pPr marL="1371600" lvl="2" indent="-297180" algn="just" rtl="0">
              <a:lnSpc>
                <a:spcPct val="100000"/>
              </a:lnSpc>
              <a:spcBef>
                <a:spcPts val="360"/>
              </a:spcBef>
              <a:spcAft>
                <a:spcPts val="0"/>
              </a:spcAft>
              <a:buSzPts val="1080"/>
              <a:buChar char="◆"/>
            </a:pPr>
            <a:r>
              <a:rPr lang="fr-FR" sz="1600" dirty="0"/>
              <a:t>Formats de grilles d’analyse et de restitution pour propositions de plans d’actions de régulation par service et direction</a:t>
            </a:r>
          </a:p>
          <a:p>
            <a:pPr lvl="1" indent="-297180" algn="just">
              <a:buSzPts val="1080"/>
            </a:pPr>
            <a:r>
              <a:rPr lang="fr-FR" sz="1800" dirty="0"/>
              <a:t>Préciser la réalité des outils et des attentes : la grille de repérage est moins un outil de mesure « exact » (reflet exact en heures hebdomadaires par activité) qu’un support de réflexion pour alimenter les discussions sur le travail, qu’un outil de mesure : identifier des tendances et repérer les facteurs de charge d’activité et de </a:t>
            </a:r>
            <a:endParaRPr sz="1800" dirty="0"/>
          </a:p>
          <a:p>
            <a:pPr marL="914400" lvl="1" indent="-320040" algn="just" rtl="0">
              <a:lnSpc>
                <a:spcPct val="100000"/>
              </a:lnSpc>
              <a:spcBef>
                <a:spcPts val="360"/>
              </a:spcBef>
              <a:spcAft>
                <a:spcPts val="0"/>
              </a:spcAft>
              <a:buSzPts val="1440"/>
              <a:buChar char="◆"/>
            </a:pPr>
            <a:r>
              <a:rPr lang="fr-FR" sz="1600" dirty="0"/>
              <a:t>Appui du groupe projet et des expérimentateurs, ainsi que des intervenants de l’ARACT Centre Val de Loire</a:t>
            </a:r>
            <a:endParaRPr sz="16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pic>
        <p:nvPicPr>
          <p:cNvPr id="578" name="Google Shape;578;p32" descr="https://www.departement41.fr/fileadmin/_processed_/b/f/csm_logo_loir-et-cher_quadri_72px_e453875068.png"/>
          <p:cNvPicPr preferRelativeResize="0"/>
          <p:nvPr/>
        </p:nvPicPr>
        <p:blipFill rotWithShape="1">
          <a:blip r:embed="rId3">
            <a:alphaModFix/>
          </a:blip>
          <a:srcRect/>
          <a:stretch/>
        </p:blipFill>
        <p:spPr>
          <a:xfrm>
            <a:off x="6732240" y="5638800"/>
            <a:ext cx="720080" cy="886544"/>
          </a:xfrm>
          <a:prstGeom prst="rect">
            <a:avLst/>
          </a:prstGeom>
          <a:noFill/>
          <a:ln>
            <a:noFill/>
          </a:ln>
        </p:spPr>
      </p:pic>
      <p:sp>
        <p:nvSpPr>
          <p:cNvPr id="579" name="Google Shape;579;p32"/>
          <p:cNvSpPr txBox="1">
            <a:spLocks noGrp="1"/>
          </p:cNvSpPr>
          <p:nvPr>
            <p:ph type="title"/>
          </p:nvPr>
        </p:nvSpPr>
        <p:spPr>
          <a:xfrm>
            <a:off x="685800" y="365760"/>
            <a:ext cx="7270576" cy="69269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fr-FR" dirty="0"/>
              <a:t>OUTILS ET DEPLOIEMENT : points de vigilance et conditions de réussite </a:t>
            </a:r>
            <a:endParaRPr dirty="0"/>
          </a:p>
        </p:txBody>
      </p:sp>
      <p:sp>
        <p:nvSpPr>
          <p:cNvPr id="580" name="Google Shape;580;p32"/>
          <p:cNvSpPr txBox="1">
            <a:spLocks noGrp="1"/>
          </p:cNvSpPr>
          <p:nvPr>
            <p:ph type="body" idx="1"/>
          </p:nvPr>
        </p:nvSpPr>
        <p:spPr>
          <a:xfrm>
            <a:off x="434888" y="1291228"/>
            <a:ext cx="7772400" cy="4114800"/>
          </a:xfrm>
          <a:prstGeom prst="rect">
            <a:avLst/>
          </a:prstGeom>
          <a:noFill/>
          <a:ln>
            <a:noFill/>
          </a:ln>
        </p:spPr>
        <p:txBody>
          <a:bodyPr spcFirstLastPara="1" wrap="square" lIns="91425" tIns="45700" rIns="91425" bIns="45700" anchor="t" anchorCtr="0">
            <a:noAutofit/>
          </a:bodyPr>
          <a:lstStyle/>
          <a:p>
            <a:pPr marL="457200" lvl="0" indent="-377190" algn="l" rtl="0">
              <a:lnSpc>
                <a:spcPct val="100000"/>
              </a:lnSpc>
              <a:spcBef>
                <a:spcPts val="360"/>
              </a:spcBef>
              <a:spcAft>
                <a:spcPts val="0"/>
              </a:spcAft>
              <a:buSzPts val="2340"/>
              <a:buChar char="•"/>
            </a:pPr>
            <a:r>
              <a:rPr lang="fr-FR" sz="2000" dirty="0"/>
              <a:t>Remplissage des grilles</a:t>
            </a:r>
          </a:p>
          <a:p>
            <a:pPr lvl="1"/>
            <a:r>
              <a:rPr lang="fr-FR" sz="2000" dirty="0"/>
              <a:t>Partir de l’existant : fiches de poste ou lettres de mission </a:t>
            </a:r>
          </a:p>
          <a:p>
            <a:pPr lvl="1"/>
            <a:r>
              <a:rPr lang="fr-FR" sz="2000" dirty="0"/>
              <a:t>Prendre en compte les variations de l’activité : moyenne sur 4 semaines </a:t>
            </a:r>
          </a:p>
          <a:p>
            <a:pPr lvl="1"/>
            <a:r>
              <a:rPr lang="fr-FR" sz="2000" dirty="0"/>
              <a:t>Possibilité de travailler en binômes ou équipes de professionnels du même métier (effet miroir)</a:t>
            </a:r>
          </a:p>
          <a:p>
            <a:pPr lvl="1"/>
            <a:r>
              <a:rPr lang="fr-FR" sz="2000" dirty="0"/>
              <a:t>Nécessité de prendre en compte les conditions de réalisation du travail pour apprécier la charge de travail : ne pas partir de la représentation de « ce que devrait être » mon activité </a:t>
            </a:r>
          </a:p>
          <a:p>
            <a:pPr lvl="1"/>
            <a:r>
              <a:rPr lang="fr-FR" sz="2000" dirty="0"/>
              <a:t>Vigilance aux congés, urgences, </a:t>
            </a:r>
            <a:r>
              <a:rPr lang="fr-FR" sz="2000" dirty="0" err="1"/>
              <a:t>etc</a:t>
            </a:r>
            <a:r>
              <a:rPr lang="fr-FR" sz="2000" dirty="0"/>
              <a:t> </a:t>
            </a:r>
          </a:p>
          <a:p>
            <a:pPr lvl="1"/>
            <a:r>
              <a:rPr lang="fr-FR" sz="2000" dirty="0"/>
              <a:t>Prendre en compte la « nouvelle réalité » de la charge d’activité dans le contexte sanitaire et les bouleversements entrainés par la nouvelle organisation du travail (ex télétravail, nouvelles pratiques managériales)</a:t>
            </a:r>
          </a:p>
          <a:p>
            <a:pPr marL="914400" lvl="1" indent="-320040" algn="l" rtl="0">
              <a:lnSpc>
                <a:spcPct val="100000"/>
              </a:lnSpc>
              <a:spcBef>
                <a:spcPts val="360"/>
              </a:spcBef>
              <a:spcAft>
                <a:spcPts val="0"/>
              </a:spcAft>
              <a:buSzPts val="1440"/>
              <a:buChar char="◆"/>
            </a:pPr>
            <a:r>
              <a:rPr lang="fr-FR" sz="2000" dirty="0"/>
              <a:t>Retour avec le manager sur une base d’échanges réflexifs</a:t>
            </a:r>
            <a:endParaRPr sz="2000" dirty="0"/>
          </a:p>
          <a:p>
            <a:pPr marL="457200" lvl="0" indent="-377190" algn="l" rtl="0">
              <a:lnSpc>
                <a:spcPct val="100000"/>
              </a:lnSpc>
              <a:spcBef>
                <a:spcPts val="360"/>
              </a:spcBef>
              <a:spcAft>
                <a:spcPts val="0"/>
              </a:spcAft>
              <a:buSzPts val="2340"/>
              <a:buChar char="•"/>
            </a:pPr>
            <a:endParaRPr sz="2000" dirty="0"/>
          </a:p>
          <a:p>
            <a:pPr marL="594360" lvl="1" indent="0" algn="l" rtl="0">
              <a:lnSpc>
                <a:spcPct val="100000"/>
              </a:lnSpc>
              <a:spcBef>
                <a:spcPts val="360"/>
              </a:spcBef>
              <a:spcAft>
                <a:spcPts val="0"/>
              </a:spcAft>
              <a:buSzPts val="1440"/>
              <a:buNone/>
            </a:pPr>
            <a:endParaRPr sz="20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pic>
        <p:nvPicPr>
          <p:cNvPr id="585" name="Google Shape;585;p33" descr="https://www.departement41.fr/fileadmin/_processed_/b/f/csm_logo_loir-et-cher_quadri_72px_e453875068.png"/>
          <p:cNvPicPr preferRelativeResize="0"/>
          <p:nvPr/>
        </p:nvPicPr>
        <p:blipFill rotWithShape="1">
          <a:blip r:embed="rId3">
            <a:alphaModFix/>
          </a:blip>
          <a:srcRect/>
          <a:stretch/>
        </p:blipFill>
        <p:spPr>
          <a:xfrm>
            <a:off x="6732240" y="5638800"/>
            <a:ext cx="720080" cy="886544"/>
          </a:xfrm>
          <a:prstGeom prst="rect">
            <a:avLst/>
          </a:prstGeom>
          <a:noFill/>
          <a:ln>
            <a:noFill/>
          </a:ln>
        </p:spPr>
      </p:pic>
      <p:sp>
        <p:nvSpPr>
          <p:cNvPr id="586" name="Google Shape;586;p33"/>
          <p:cNvSpPr txBox="1">
            <a:spLocks noGrp="1"/>
          </p:cNvSpPr>
          <p:nvPr>
            <p:ph type="title"/>
          </p:nvPr>
        </p:nvSpPr>
        <p:spPr>
          <a:xfrm>
            <a:off x="675384" y="404664"/>
            <a:ext cx="7270576" cy="69269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fr-FR" dirty="0"/>
              <a:t>REGULATION : points de vigilance et conditions de </a:t>
            </a:r>
            <a:r>
              <a:rPr lang="fr-FR" dirty="0" err="1"/>
              <a:t>reussite</a:t>
            </a:r>
            <a:r>
              <a:rPr lang="fr-FR" dirty="0"/>
              <a:t> </a:t>
            </a:r>
            <a:endParaRPr dirty="0"/>
          </a:p>
        </p:txBody>
      </p:sp>
      <p:sp>
        <p:nvSpPr>
          <p:cNvPr id="587" name="Google Shape;587;p33"/>
          <p:cNvSpPr txBox="1">
            <a:spLocks noGrp="1"/>
          </p:cNvSpPr>
          <p:nvPr>
            <p:ph type="body" idx="1"/>
          </p:nvPr>
        </p:nvSpPr>
        <p:spPr>
          <a:xfrm>
            <a:off x="675384" y="1340767"/>
            <a:ext cx="7772400" cy="4833610"/>
          </a:xfrm>
          <a:prstGeom prst="rect">
            <a:avLst/>
          </a:prstGeom>
          <a:noFill/>
          <a:ln>
            <a:noFill/>
          </a:ln>
        </p:spPr>
        <p:txBody>
          <a:bodyPr spcFirstLastPara="1" wrap="square" lIns="91425" tIns="45700" rIns="91425" bIns="45700" anchor="t" anchorCtr="0">
            <a:noAutofit/>
          </a:bodyPr>
          <a:lstStyle/>
          <a:p>
            <a:r>
              <a:rPr lang="fr-FR" sz="1600" dirty="0"/>
              <a:t>Méthodologie de la régulation </a:t>
            </a:r>
          </a:p>
          <a:p>
            <a:pPr lvl="1"/>
            <a:r>
              <a:rPr lang="fr-FR" sz="1600" dirty="0"/>
              <a:t>Plusieurs niveaux d’analyse à prendre en compte </a:t>
            </a:r>
          </a:p>
          <a:p>
            <a:pPr lvl="2"/>
            <a:r>
              <a:rPr lang="fr-FR" sz="1400" dirty="0"/>
              <a:t>Analyse quantitative : adéquation quantité de travail (temps homme) et missions (ex </a:t>
            </a:r>
            <a:r>
              <a:rPr lang="fr-FR" sz="1600" dirty="0"/>
              <a:t>indicateurs chiffrés identifiés) </a:t>
            </a:r>
          </a:p>
          <a:p>
            <a:pPr lvl="3"/>
            <a:r>
              <a:rPr lang="fr-FR" sz="1400" dirty="0"/>
              <a:t>redéploiements de mission ou ETP complémentaires </a:t>
            </a:r>
          </a:p>
          <a:p>
            <a:pPr lvl="3"/>
            <a:r>
              <a:rPr lang="fr-FR" sz="1200" dirty="0"/>
              <a:t>priorisation des missions et projets : a</a:t>
            </a:r>
            <a:r>
              <a:rPr lang="fr-FR" sz="1600" dirty="0"/>
              <a:t>rbitrage collectif </a:t>
            </a:r>
          </a:p>
          <a:p>
            <a:pPr lvl="3"/>
            <a:r>
              <a:rPr lang="fr-FR" sz="1200" dirty="0"/>
              <a:t>Conditions de travail : propositions individuelles et collectives pour faire évoluer les procédures (ex banaliser une demi-journée pour les réunions ?) </a:t>
            </a:r>
          </a:p>
          <a:p>
            <a:pPr lvl="2"/>
            <a:r>
              <a:rPr lang="fr-FR" sz="1400" dirty="0"/>
              <a:t>Analyse collective autour des objectifs et attentes spécifiques de la direction ou du service : identifier les problématiques organisationnelles et managériales spécifiques</a:t>
            </a:r>
          </a:p>
          <a:p>
            <a:pPr lvl="2"/>
            <a:r>
              <a:rPr lang="fr-FR" sz="1400" dirty="0"/>
              <a:t>Analyse individuelle autour des missions mais aussi des attentes et motivations des cadres et agents </a:t>
            </a:r>
          </a:p>
          <a:p>
            <a:pPr lvl="3"/>
            <a:r>
              <a:rPr lang="fr-FR" sz="1200" dirty="0"/>
              <a:t>Prendre en compte la charge subjective :  </a:t>
            </a:r>
            <a:r>
              <a:rPr lang="fr-FR" sz="1400" dirty="0"/>
              <a:t>Quelles missions m’intéressent le plus ? Quels talents ou compétences je souhaite davantage mobiliser au quotidien ? A l’inverse, quelles missions ou tâches me prennent de l’énergie et pourraient être redéployées ? Quels facteurs de motivation ou de démotivation dans mes missions, mes projets, et la manière de les accomplir ?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7422" y="461554"/>
            <a:ext cx="7270576" cy="692696"/>
          </a:xfrm>
        </p:spPr>
        <p:txBody>
          <a:bodyPr/>
          <a:lstStyle/>
          <a:p>
            <a:r>
              <a:rPr lang="fr-FR" dirty="0"/>
              <a:t>REGULATION : points de vigilance et conditions de </a:t>
            </a:r>
            <a:r>
              <a:rPr lang="fr-FR" dirty="0" err="1"/>
              <a:t>reussite</a:t>
            </a:r>
            <a:r>
              <a:rPr lang="fr-FR" dirty="0"/>
              <a:t> </a:t>
            </a:r>
          </a:p>
        </p:txBody>
      </p:sp>
      <p:sp>
        <p:nvSpPr>
          <p:cNvPr id="3" name="Espace réservé du texte 2"/>
          <p:cNvSpPr>
            <a:spLocks noGrp="1"/>
          </p:cNvSpPr>
          <p:nvPr>
            <p:ph type="body" idx="1"/>
          </p:nvPr>
        </p:nvSpPr>
        <p:spPr>
          <a:xfrm>
            <a:off x="842553" y="1436915"/>
            <a:ext cx="7772400" cy="4114800"/>
          </a:xfrm>
        </p:spPr>
        <p:txBody>
          <a:bodyPr/>
          <a:lstStyle/>
          <a:p>
            <a:r>
              <a:rPr lang="fr-FR" sz="1800" b="0" dirty="0"/>
              <a:t>Plusieurs niveaux de régulation : identifier les niveaux d’arbitrage nécessaires (agent, service, direction, DGA, collectivité)</a:t>
            </a:r>
          </a:p>
          <a:p>
            <a:r>
              <a:rPr lang="fr-FR" sz="1800" b="0" dirty="0"/>
              <a:t>Ne pas limiter la régulation à la demande d’ETP supplémentaires  défaut de redéploiement ou d’agents supplémentaires, quelles autres actions de régulation disponibles ? </a:t>
            </a:r>
          </a:p>
          <a:p>
            <a:pPr lvl="1"/>
            <a:r>
              <a:rPr lang="fr-FR" sz="1600" dirty="0"/>
              <a:t>Formations, coaching</a:t>
            </a:r>
          </a:p>
          <a:p>
            <a:pPr lvl="1"/>
            <a:r>
              <a:rPr lang="fr-FR" sz="1600" dirty="0"/>
              <a:t>Identifier et résoudre les « irritants » des missions (doit être collectif) : exemple des fonctions support </a:t>
            </a:r>
          </a:p>
          <a:p>
            <a:pPr lvl="1"/>
            <a:r>
              <a:rPr lang="fr-FR" sz="1600" dirty="0"/>
              <a:t>Réfléchir collectivement sur les pratiques managériales ou organisationnelles</a:t>
            </a:r>
          </a:p>
          <a:p>
            <a:r>
              <a:rPr lang="fr-FR" sz="2000" b="0" dirty="0"/>
              <a:t>Échanges et validation au sein des directions mais également entre services et directions : partager les constats et les propositions d’actions afin de traiter collectif d’un sujet collectif, la régulation de la charge d’activité (ne pas « individualiser » la démarche) </a:t>
            </a:r>
          </a:p>
          <a:p>
            <a:r>
              <a:rPr lang="fr-FR" sz="2000" b="0" dirty="0"/>
              <a:t>S’appuyer sur l’outil de la « semaine idéale » à la fois en termes de temps de travail et de répartition de la charge d’activité : la DERCA est également un outil de management par la motivation et la compétence </a:t>
            </a:r>
          </a:p>
          <a:p>
            <a:endParaRPr lang="fr-FR" sz="2000" dirty="0"/>
          </a:p>
          <a:p>
            <a:endParaRPr lang="fr-FR" sz="1800" dirty="0"/>
          </a:p>
        </p:txBody>
      </p:sp>
    </p:spTree>
    <p:extLst>
      <p:ext uri="{BB962C8B-B14F-4D97-AF65-F5344CB8AC3E}">
        <p14:creationId xmlns:p14="http://schemas.microsoft.com/office/powerpoint/2010/main" val="12368871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88" name="Google Shape;388;p16" descr="https://www.departement41.fr/fileadmin/_processed_/b/f/csm_logo_loir-et-cher_quadri_72px_e453875068.png"/>
          <p:cNvPicPr preferRelativeResize="0"/>
          <p:nvPr/>
        </p:nvPicPr>
        <p:blipFill rotWithShape="1">
          <a:blip r:embed="rId3">
            <a:alphaModFix/>
          </a:blip>
          <a:srcRect/>
          <a:stretch/>
        </p:blipFill>
        <p:spPr>
          <a:xfrm>
            <a:off x="6732240" y="5638800"/>
            <a:ext cx="720080" cy="886544"/>
          </a:xfrm>
          <a:prstGeom prst="rect">
            <a:avLst/>
          </a:prstGeom>
          <a:noFill/>
          <a:ln>
            <a:noFill/>
          </a:ln>
        </p:spPr>
      </p:pic>
      <p:sp>
        <p:nvSpPr>
          <p:cNvPr id="389" name="Google Shape;389;p16"/>
          <p:cNvSpPr txBox="1">
            <a:spLocks noGrp="1"/>
          </p:cNvSpPr>
          <p:nvPr>
            <p:ph type="title"/>
          </p:nvPr>
        </p:nvSpPr>
        <p:spPr>
          <a:xfrm>
            <a:off x="772885" y="637456"/>
            <a:ext cx="7270576" cy="69269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fr-FR" dirty="0"/>
              <a:t>En conclusion, une </a:t>
            </a:r>
            <a:r>
              <a:rPr lang="fr-FR" dirty="0" err="1"/>
              <a:t>demarche</a:t>
            </a:r>
            <a:r>
              <a:rPr lang="fr-FR" dirty="0"/>
              <a:t> structurante sur laquelle la DGA Solidarités capitalise déjà </a:t>
            </a:r>
            <a:endParaRPr dirty="0"/>
          </a:p>
        </p:txBody>
      </p:sp>
      <p:sp>
        <p:nvSpPr>
          <p:cNvPr id="390" name="Google Shape;390;p16"/>
          <p:cNvSpPr txBox="1">
            <a:spLocks noGrp="1"/>
          </p:cNvSpPr>
          <p:nvPr>
            <p:ph type="body" idx="1"/>
          </p:nvPr>
        </p:nvSpPr>
        <p:spPr>
          <a:xfrm>
            <a:off x="668383" y="1524000"/>
            <a:ext cx="7772400" cy="4114800"/>
          </a:xfrm>
          <a:prstGeom prst="rect">
            <a:avLst/>
          </a:prstGeom>
          <a:noFill/>
          <a:ln>
            <a:noFill/>
          </a:ln>
        </p:spPr>
        <p:txBody>
          <a:bodyPr spcFirstLastPara="1" wrap="square" lIns="91425" tIns="45700" rIns="91425" bIns="45700" anchor="t" anchorCtr="0">
            <a:noAutofit/>
          </a:bodyPr>
          <a:lstStyle/>
          <a:p>
            <a:pPr marL="457200" lvl="0" indent="-377190" algn="l" rtl="0">
              <a:lnSpc>
                <a:spcPct val="100000"/>
              </a:lnSpc>
              <a:spcBef>
                <a:spcPts val="360"/>
              </a:spcBef>
              <a:spcAft>
                <a:spcPts val="0"/>
              </a:spcAft>
              <a:buSzPts val="2340"/>
              <a:buChar char="•"/>
            </a:pPr>
            <a:r>
              <a:rPr lang="fr-FR" sz="1600" dirty="0"/>
              <a:t>Une démarche qui doit être concertée</a:t>
            </a:r>
            <a:endParaRPr sz="1600" dirty="0"/>
          </a:p>
          <a:p>
            <a:pPr marL="914400" lvl="1" indent="-320040" algn="l" rtl="0">
              <a:lnSpc>
                <a:spcPct val="100000"/>
              </a:lnSpc>
              <a:spcBef>
                <a:spcPts val="360"/>
              </a:spcBef>
              <a:spcAft>
                <a:spcPts val="0"/>
              </a:spcAft>
              <a:buSzPts val="1440"/>
              <a:buChar char="◆"/>
            </a:pPr>
            <a:r>
              <a:rPr lang="fr-FR" sz="1600" dirty="0"/>
              <a:t>En collaboration avec les parties prenantes internes : représentants du personnel, direction, élus,…</a:t>
            </a:r>
          </a:p>
          <a:p>
            <a:pPr marL="914400" lvl="1" indent="-320040" algn="l" rtl="0">
              <a:lnSpc>
                <a:spcPct val="100000"/>
              </a:lnSpc>
              <a:spcBef>
                <a:spcPts val="360"/>
              </a:spcBef>
              <a:spcAft>
                <a:spcPts val="0"/>
              </a:spcAft>
              <a:buSzPts val="1440"/>
              <a:buChar char="◆"/>
            </a:pPr>
            <a:r>
              <a:rPr lang="fr-FR" sz="1600" dirty="0"/>
              <a:t>S’appuyer sur les managers mais aussi les collectifs d’agents </a:t>
            </a:r>
            <a:endParaRPr sz="1600" dirty="0"/>
          </a:p>
          <a:p>
            <a:pPr marL="457200" lvl="0" indent="-377190" algn="l" rtl="0">
              <a:lnSpc>
                <a:spcPct val="100000"/>
              </a:lnSpc>
              <a:spcBef>
                <a:spcPts val="360"/>
              </a:spcBef>
              <a:spcAft>
                <a:spcPts val="0"/>
              </a:spcAft>
              <a:buSzPts val="2340"/>
              <a:buChar char="•"/>
            </a:pPr>
            <a:r>
              <a:rPr lang="fr-FR" sz="1600" dirty="0"/>
              <a:t>Nécessité d’un portage collectif et quotidien : la plus value de l’équipe projet et des accompagnants </a:t>
            </a:r>
          </a:p>
          <a:p>
            <a:pPr marL="457200" lvl="0" indent="-377190" algn="l" rtl="0">
              <a:lnSpc>
                <a:spcPct val="100000"/>
              </a:lnSpc>
              <a:spcBef>
                <a:spcPts val="360"/>
              </a:spcBef>
              <a:spcAft>
                <a:spcPts val="0"/>
              </a:spcAft>
              <a:buSzPts val="2340"/>
              <a:buChar char="•"/>
            </a:pPr>
            <a:r>
              <a:rPr lang="fr-FR" sz="1600" dirty="0"/>
              <a:t>Adopter une stratégie des petits pas</a:t>
            </a:r>
            <a:endParaRPr sz="1600" dirty="0"/>
          </a:p>
          <a:p>
            <a:pPr marL="914400" lvl="1" indent="-320040" algn="l" rtl="0">
              <a:lnSpc>
                <a:spcPct val="100000"/>
              </a:lnSpc>
              <a:spcBef>
                <a:spcPts val="360"/>
              </a:spcBef>
              <a:spcAft>
                <a:spcPts val="0"/>
              </a:spcAft>
              <a:buSzPts val="1440"/>
              <a:buChar char="◆"/>
            </a:pPr>
            <a:r>
              <a:rPr lang="fr-FR" sz="1600" dirty="0"/>
              <a:t>« Aider à faire » / « faire-faire »</a:t>
            </a:r>
            <a:endParaRPr sz="1600" dirty="0"/>
          </a:p>
          <a:p>
            <a:pPr marL="914400" lvl="1" indent="-320040" algn="l" rtl="0">
              <a:lnSpc>
                <a:spcPct val="100000"/>
              </a:lnSpc>
              <a:spcBef>
                <a:spcPts val="360"/>
              </a:spcBef>
              <a:spcAft>
                <a:spcPts val="0"/>
              </a:spcAft>
              <a:buSzPts val="1440"/>
              <a:buChar char="◆"/>
            </a:pPr>
            <a:r>
              <a:rPr lang="fr-FR" sz="1600" dirty="0"/>
              <a:t>Évaluation chemin faisant</a:t>
            </a:r>
          </a:p>
          <a:p>
            <a:pPr indent="-320040">
              <a:buSzPts val="1440"/>
              <a:buChar char="◆"/>
            </a:pPr>
            <a:r>
              <a:rPr lang="fr-FR" sz="1600" dirty="0"/>
              <a:t>Une démarche structurante qui s’inscrit dans la feuille de route des solidarités </a:t>
            </a:r>
          </a:p>
          <a:p>
            <a:pPr lvl="1"/>
            <a:r>
              <a:rPr lang="fr-FR" sz="1600" dirty="0"/>
              <a:t>Créer un espace de discussion et un langage commun «  parler du travail »</a:t>
            </a:r>
          </a:p>
          <a:p>
            <a:pPr lvl="1"/>
            <a:r>
              <a:rPr lang="fr-FR" sz="1600" dirty="0"/>
              <a:t>Outil pérenne de gestion des équipes et des activités au niveau individuel et collectif : prévenir les RPS, optimiser l’organisation du travail, </a:t>
            </a:r>
            <a:r>
              <a:rPr lang="fr-FR" sz="1600" dirty="0" err="1"/>
              <a:t>etc</a:t>
            </a:r>
            <a:r>
              <a:rPr lang="fr-FR" sz="1600" dirty="0"/>
              <a:t> </a:t>
            </a:r>
          </a:p>
          <a:p>
            <a:pPr lvl="1"/>
            <a:r>
              <a:rPr lang="fr-FR" sz="1600" dirty="0"/>
              <a:t>Donner du sens : remettre la réalité du travail au centre du management, enrichir les compétences, </a:t>
            </a:r>
            <a:r>
              <a:rPr lang="fr-FR" sz="1600" dirty="0" err="1"/>
              <a:t>etc</a:t>
            </a:r>
            <a:r>
              <a:rPr lang="fr-FR" sz="1600" dirty="0"/>
              <a:t> </a:t>
            </a:r>
          </a:p>
          <a:p>
            <a:pPr lvl="1"/>
            <a:r>
              <a:rPr lang="fr-FR" sz="1600" dirty="0"/>
              <a:t>Appui de la pérennisation des outils et de la méthode par le groupe projet et les expérimentateurs, ambassadeurs de la démarche auprès de leurs collègues</a:t>
            </a:r>
          </a:p>
          <a:p>
            <a:pPr lvl="1"/>
            <a:endParaRPr lang="fr-FR" sz="1600" dirty="0"/>
          </a:p>
          <a:p>
            <a:pPr marL="914400" lvl="1" indent="-320040" algn="l" rtl="0">
              <a:lnSpc>
                <a:spcPct val="100000"/>
              </a:lnSpc>
              <a:spcBef>
                <a:spcPts val="360"/>
              </a:spcBef>
              <a:spcAft>
                <a:spcPts val="0"/>
              </a:spcAft>
              <a:buSzPts val="1440"/>
              <a:buChar char="◆"/>
            </a:pPr>
            <a:endParaRPr sz="1600" dirty="0"/>
          </a:p>
          <a:p>
            <a:pPr marL="914400" lvl="1" indent="-228600" algn="l" rtl="0">
              <a:lnSpc>
                <a:spcPct val="100000"/>
              </a:lnSpc>
              <a:spcBef>
                <a:spcPts val="360"/>
              </a:spcBef>
              <a:spcAft>
                <a:spcPts val="0"/>
              </a:spcAft>
              <a:buSzPts val="1440"/>
              <a:buNone/>
            </a:pPr>
            <a:endParaRPr sz="16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pic>
        <p:nvPicPr>
          <p:cNvPr id="615" name="Google Shape;615;p37" descr="https://www.departement41.fr/fileadmin/_processed_/b/f/csm_logo_loir-et-cher_quadri_72px_e453875068.png"/>
          <p:cNvPicPr preferRelativeResize="0"/>
          <p:nvPr/>
        </p:nvPicPr>
        <p:blipFill rotWithShape="1">
          <a:blip r:embed="rId3">
            <a:alphaModFix/>
          </a:blip>
          <a:srcRect/>
          <a:stretch/>
        </p:blipFill>
        <p:spPr>
          <a:xfrm>
            <a:off x="6732240" y="5638800"/>
            <a:ext cx="720080" cy="886544"/>
          </a:xfrm>
          <a:prstGeom prst="rect">
            <a:avLst/>
          </a:prstGeom>
          <a:noFill/>
          <a:ln>
            <a:noFill/>
          </a:ln>
        </p:spPr>
      </p:pic>
      <p:sp>
        <p:nvSpPr>
          <p:cNvPr id="616" name="Google Shape;616;p37"/>
          <p:cNvSpPr txBox="1">
            <a:spLocks noGrp="1"/>
          </p:cNvSpPr>
          <p:nvPr>
            <p:ph type="body" idx="1"/>
          </p:nvPr>
        </p:nvSpPr>
        <p:spPr>
          <a:xfrm>
            <a:off x="685800" y="1988840"/>
            <a:ext cx="7772400" cy="4114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360"/>
              </a:spcBef>
              <a:spcAft>
                <a:spcPts val="0"/>
              </a:spcAft>
              <a:buSzPts val="2340"/>
              <a:buNone/>
            </a:pPr>
            <a:r>
              <a:rPr lang="fr-FR" sz="2800" dirty="0"/>
              <a:t>Merci de votre attention !</a:t>
            </a:r>
            <a:endParaRPr dirty="0"/>
          </a:p>
          <a:p>
            <a:pPr marL="0" lvl="0" indent="0" algn="ctr" rtl="0">
              <a:lnSpc>
                <a:spcPct val="100000"/>
              </a:lnSpc>
              <a:spcBef>
                <a:spcPts val="360"/>
              </a:spcBef>
              <a:spcAft>
                <a:spcPts val="0"/>
              </a:spcAft>
              <a:buSzPts val="2340"/>
              <a:buNone/>
            </a:pPr>
            <a:endParaRPr sz="2800" dirty="0"/>
          </a:p>
          <a:p>
            <a:pPr marL="0" indent="0" algn="ctr">
              <a:buNone/>
            </a:pPr>
            <a:r>
              <a:rPr lang="fr-FR" sz="2800" dirty="0"/>
              <a:t>stephane.cadoret</a:t>
            </a:r>
            <a:r>
              <a:rPr lang="fr-FR" dirty="0"/>
              <a:t>@departement41.fr</a:t>
            </a:r>
            <a:endParaRPr dirty="0"/>
          </a:p>
          <a:p>
            <a:pPr marL="0" lvl="0" indent="0" algn="ctr" rtl="0">
              <a:lnSpc>
                <a:spcPct val="100000"/>
              </a:lnSpc>
              <a:spcBef>
                <a:spcPts val="360"/>
              </a:spcBef>
              <a:spcAft>
                <a:spcPts val="0"/>
              </a:spcAft>
              <a:buSzPts val="2340"/>
              <a:buNone/>
            </a:pPr>
            <a:r>
              <a:rPr lang="fr-FR" sz="2800" dirty="0"/>
              <a:t>laura.jouvert@departement41.fr</a:t>
            </a:r>
            <a:endParaRPr dirty="0"/>
          </a:p>
          <a:p>
            <a:pPr marL="0" lvl="0" indent="0" algn="ctr" rtl="0">
              <a:lnSpc>
                <a:spcPct val="100000"/>
              </a:lnSpc>
              <a:spcBef>
                <a:spcPts val="360"/>
              </a:spcBef>
              <a:spcAft>
                <a:spcPts val="0"/>
              </a:spcAft>
              <a:buSzPts val="2340"/>
              <a:buNone/>
            </a:pPr>
            <a:endParaRPr sz="2800" dirty="0"/>
          </a:p>
          <a:p>
            <a:pPr marL="0" lvl="0" indent="0" algn="ctr" rtl="0">
              <a:lnSpc>
                <a:spcPct val="100000"/>
              </a:lnSpc>
              <a:spcBef>
                <a:spcPts val="360"/>
              </a:spcBef>
              <a:spcAft>
                <a:spcPts val="0"/>
              </a:spcAft>
              <a:buSzPts val="2340"/>
              <a:buNone/>
            </a:pPr>
            <a:endParaRPr b="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5"/>
          <p:cNvSpPr txBox="1">
            <a:spLocks noGrp="1"/>
          </p:cNvSpPr>
          <p:nvPr>
            <p:ph type="title"/>
          </p:nvPr>
        </p:nvSpPr>
        <p:spPr>
          <a:xfrm>
            <a:off x="683568" y="39692"/>
            <a:ext cx="7270576" cy="69269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fr-FR"/>
              <a:t>Pourquoi Évaluer la charge de travail ? </a:t>
            </a:r>
            <a:endParaRPr/>
          </a:p>
        </p:txBody>
      </p:sp>
      <p:grpSp>
        <p:nvGrpSpPr>
          <p:cNvPr id="231" name="Google Shape;231;p5"/>
          <p:cNvGrpSpPr/>
          <p:nvPr/>
        </p:nvGrpSpPr>
        <p:grpSpPr>
          <a:xfrm>
            <a:off x="1767440" y="1052736"/>
            <a:ext cx="4817030" cy="5352255"/>
            <a:chOff x="1371904" y="0"/>
            <a:chExt cx="4817030" cy="5352255"/>
          </a:xfrm>
        </p:grpSpPr>
        <p:sp>
          <p:nvSpPr>
            <p:cNvPr id="232" name="Google Shape;232;p5"/>
            <p:cNvSpPr/>
            <p:nvPr/>
          </p:nvSpPr>
          <p:spPr>
            <a:xfrm>
              <a:off x="1425427" y="0"/>
              <a:ext cx="1926812" cy="1070451"/>
            </a:xfrm>
            <a:prstGeom prst="roundRect">
              <a:avLst>
                <a:gd name="adj" fmla="val 10000"/>
              </a:avLst>
            </a:prstGeom>
            <a:solidFill>
              <a:srgbClr val="DBF1FD">
                <a:alpha val="89019"/>
              </a:srgbClr>
            </a:solidFill>
            <a:ln w="25400" cap="flat" cmpd="sng">
              <a:solidFill>
                <a:srgbClr val="DBF1FD">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5"/>
            <p:cNvSpPr txBox="1"/>
            <p:nvPr/>
          </p:nvSpPr>
          <p:spPr>
            <a:xfrm>
              <a:off x="1456779" y="31352"/>
              <a:ext cx="1864108" cy="1007747"/>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rgbClr val="000000"/>
                </a:buClr>
                <a:buSzPts val="2700"/>
                <a:buFont typeface="Times New Roman"/>
                <a:buNone/>
              </a:pPr>
              <a:r>
                <a:rPr lang="fr-FR" sz="2700" b="0" i="0" u="none" strike="noStrike" cap="none">
                  <a:solidFill>
                    <a:srgbClr val="000000"/>
                  </a:solidFill>
                  <a:latin typeface="Calibri"/>
                  <a:ea typeface="Calibri"/>
                  <a:cs typeface="Calibri"/>
                  <a:sym typeface="Calibri"/>
                </a:rPr>
                <a:t>Collectivité</a:t>
              </a:r>
              <a:endParaRPr sz="1400" b="0" i="0" u="none" strike="noStrike" cap="none">
                <a:solidFill>
                  <a:srgbClr val="000000"/>
                </a:solidFill>
                <a:latin typeface="Calibri"/>
                <a:ea typeface="Calibri"/>
                <a:cs typeface="Calibri"/>
                <a:sym typeface="Calibri"/>
              </a:endParaRPr>
            </a:p>
          </p:txBody>
        </p:sp>
        <p:sp>
          <p:nvSpPr>
            <p:cNvPr id="234" name="Google Shape;234;p5"/>
            <p:cNvSpPr/>
            <p:nvPr/>
          </p:nvSpPr>
          <p:spPr>
            <a:xfrm>
              <a:off x="4208600" y="0"/>
              <a:ext cx="1926812" cy="1070451"/>
            </a:xfrm>
            <a:prstGeom prst="roundRect">
              <a:avLst>
                <a:gd name="adj" fmla="val 10000"/>
              </a:avLst>
            </a:prstGeom>
            <a:solidFill>
              <a:srgbClr val="D5FCE6">
                <a:alpha val="89019"/>
              </a:srgbClr>
            </a:solidFill>
            <a:ln w="25400" cap="flat" cmpd="sng">
              <a:solidFill>
                <a:srgbClr val="D5FCE6">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5"/>
            <p:cNvSpPr txBox="1"/>
            <p:nvPr/>
          </p:nvSpPr>
          <p:spPr>
            <a:xfrm>
              <a:off x="4239952" y="31352"/>
              <a:ext cx="1864108" cy="1007747"/>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rgbClr val="000000"/>
                </a:buClr>
                <a:buSzPts val="2700"/>
                <a:buFont typeface="Times New Roman"/>
                <a:buNone/>
              </a:pPr>
              <a:r>
                <a:rPr lang="fr-FR" sz="2700" b="0" i="0" u="none" strike="noStrike" cap="none">
                  <a:solidFill>
                    <a:srgbClr val="000000"/>
                  </a:solidFill>
                  <a:latin typeface="Calibri"/>
                  <a:ea typeface="Calibri"/>
                  <a:cs typeface="Calibri"/>
                  <a:sym typeface="Calibri"/>
                </a:rPr>
                <a:t>Agents</a:t>
              </a:r>
              <a:endParaRPr sz="1400" b="0" i="0" u="none" strike="noStrike" cap="none">
                <a:solidFill>
                  <a:srgbClr val="000000"/>
                </a:solidFill>
                <a:latin typeface="Calibri"/>
                <a:ea typeface="Calibri"/>
                <a:cs typeface="Calibri"/>
                <a:sym typeface="Calibri"/>
              </a:endParaRPr>
            </a:p>
          </p:txBody>
        </p:sp>
        <p:sp>
          <p:nvSpPr>
            <p:cNvPr id="236" name="Google Shape;236;p5"/>
            <p:cNvSpPr/>
            <p:nvPr/>
          </p:nvSpPr>
          <p:spPr>
            <a:xfrm>
              <a:off x="3379000" y="4549417"/>
              <a:ext cx="802838" cy="802838"/>
            </a:xfrm>
            <a:prstGeom prst="triangle">
              <a:avLst>
                <a:gd name="adj" fmla="val 50000"/>
              </a:avLst>
            </a:prstGeom>
            <a:solidFill>
              <a:srgbClr val="E3FDCF">
                <a:alpha val="89019"/>
              </a:srgbClr>
            </a:solidFill>
            <a:ln w="25400" cap="flat" cmpd="sng">
              <a:solidFill>
                <a:srgbClr val="E3FDCF">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5"/>
            <p:cNvSpPr/>
            <p:nvPr/>
          </p:nvSpPr>
          <p:spPr>
            <a:xfrm>
              <a:off x="1371904" y="4213295"/>
              <a:ext cx="4817030" cy="325417"/>
            </a:xfrm>
            <a:prstGeom prst="rect">
              <a:avLst/>
            </a:prstGeom>
            <a:solidFill>
              <a:srgbClr val="FDEACB">
                <a:alpha val="89019"/>
              </a:srgbClr>
            </a:solidFill>
            <a:ln w="25400" cap="flat" cmpd="sng">
              <a:solidFill>
                <a:srgbClr val="FDEACB">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5"/>
            <p:cNvSpPr/>
            <p:nvPr/>
          </p:nvSpPr>
          <p:spPr>
            <a:xfrm>
              <a:off x="4208600" y="3275580"/>
              <a:ext cx="1926812" cy="899179"/>
            </a:xfrm>
            <a:prstGeom prst="roundRect">
              <a:avLst>
                <a:gd name="adj" fmla="val 16667"/>
              </a:avLst>
            </a:prstGeom>
            <a:solidFill>
              <a:srgbClr val="8FD9F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5"/>
            <p:cNvSpPr txBox="1"/>
            <p:nvPr/>
          </p:nvSpPr>
          <p:spPr>
            <a:xfrm>
              <a:off x="4252494" y="3319474"/>
              <a:ext cx="1839024" cy="811391"/>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FFFFFF"/>
                </a:buClr>
                <a:buSzPts val="1500"/>
                <a:buFont typeface="Times New Roman"/>
                <a:buNone/>
              </a:pPr>
              <a:r>
                <a:rPr lang="fr-FR" sz="1500" b="0" i="0" u="none" strike="noStrike" cap="none">
                  <a:solidFill>
                    <a:schemeClr val="dk1"/>
                  </a:solidFill>
                  <a:latin typeface="Calibri"/>
                  <a:ea typeface="Calibri"/>
                  <a:cs typeface="Calibri"/>
                  <a:sym typeface="Calibri"/>
                </a:rPr>
                <a:t>Périmètre du « travail bien fait »</a:t>
              </a:r>
              <a:endParaRPr sz="1500" b="0" i="0" u="none" strike="noStrike" cap="none">
                <a:solidFill>
                  <a:schemeClr val="dk1"/>
                </a:solidFill>
                <a:latin typeface="Calibri"/>
                <a:ea typeface="Calibri"/>
                <a:cs typeface="Calibri"/>
                <a:sym typeface="Calibri"/>
              </a:endParaRPr>
            </a:p>
          </p:txBody>
        </p:sp>
        <p:sp>
          <p:nvSpPr>
            <p:cNvPr id="240" name="Google Shape;240;p5"/>
            <p:cNvSpPr/>
            <p:nvPr/>
          </p:nvSpPr>
          <p:spPr>
            <a:xfrm>
              <a:off x="4208600" y="2312174"/>
              <a:ext cx="1926812" cy="899179"/>
            </a:xfrm>
            <a:prstGeom prst="roundRect">
              <a:avLst>
                <a:gd name="adj" fmla="val 16667"/>
              </a:avLst>
            </a:prstGeom>
            <a:solidFill>
              <a:srgbClr val="73F8E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5"/>
            <p:cNvSpPr txBox="1"/>
            <p:nvPr/>
          </p:nvSpPr>
          <p:spPr>
            <a:xfrm>
              <a:off x="4252494" y="2356068"/>
              <a:ext cx="1839024" cy="811391"/>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FFFFFF"/>
                </a:buClr>
                <a:buSzPts val="1500"/>
                <a:buFont typeface="Times New Roman"/>
                <a:buNone/>
              </a:pPr>
              <a:r>
                <a:rPr lang="fr-FR" sz="1500" b="0" i="0" u="none" strike="noStrike" cap="none">
                  <a:solidFill>
                    <a:schemeClr val="dk1"/>
                  </a:solidFill>
                  <a:latin typeface="Calibri"/>
                  <a:ea typeface="Calibri"/>
                  <a:cs typeface="Calibri"/>
                  <a:sym typeface="Calibri"/>
                </a:rPr>
                <a:t>Enrichir les compétences et développer la coopération</a:t>
              </a:r>
              <a:endParaRPr sz="1400" b="0" i="0" u="none" strike="noStrike" cap="none">
                <a:solidFill>
                  <a:schemeClr val="dk1"/>
                </a:solidFill>
                <a:latin typeface="Calibri"/>
                <a:ea typeface="Calibri"/>
                <a:cs typeface="Calibri"/>
                <a:sym typeface="Calibri"/>
              </a:endParaRPr>
            </a:p>
          </p:txBody>
        </p:sp>
        <p:sp>
          <p:nvSpPr>
            <p:cNvPr id="242" name="Google Shape;242;p5"/>
            <p:cNvSpPr/>
            <p:nvPr/>
          </p:nvSpPr>
          <p:spPr>
            <a:xfrm>
              <a:off x="4208600" y="1348768"/>
              <a:ext cx="1926812" cy="899179"/>
            </a:xfrm>
            <a:prstGeom prst="roundRect">
              <a:avLst>
                <a:gd name="adj" fmla="val 16667"/>
              </a:avLst>
            </a:prstGeom>
            <a:solidFill>
              <a:srgbClr val="57F98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5"/>
            <p:cNvSpPr txBox="1"/>
            <p:nvPr/>
          </p:nvSpPr>
          <p:spPr>
            <a:xfrm>
              <a:off x="4252494" y="1392662"/>
              <a:ext cx="1839024" cy="811391"/>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FFFFFF"/>
                </a:buClr>
                <a:buSzPts val="1500"/>
                <a:buFont typeface="Times New Roman"/>
                <a:buNone/>
              </a:pPr>
              <a:r>
                <a:rPr lang="fr-FR" sz="1500" b="0" i="0" u="none" strike="noStrike" cap="none">
                  <a:solidFill>
                    <a:schemeClr val="dk1"/>
                  </a:solidFill>
                  <a:latin typeface="Calibri"/>
                  <a:ea typeface="Calibri"/>
                  <a:cs typeface="Calibri"/>
                  <a:sym typeface="Calibri"/>
                </a:rPr>
                <a:t>Donner du sens</a:t>
              </a:r>
              <a:endParaRPr sz="1400" b="0" i="0" u="none" strike="noStrike" cap="none">
                <a:solidFill>
                  <a:schemeClr val="dk1"/>
                </a:solidFill>
                <a:latin typeface="Calibri"/>
                <a:ea typeface="Calibri"/>
                <a:cs typeface="Calibri"/>
                <a:sym typeface="Calibri"/>
              </a:endParaRPr>
            </a:p>
          </p:txBody>
        </p:sp>
        <p:sp>
          <p:nvSpPr>
            <p:cNvPr id="244" name="Google Shape;244;p5"/>
            <p:cNvSpPr/>
            <p:nvPr/>
          </p:nvSpPr>
          <p:spPr>
            <a:xfrm>
              <a:off x="1425427" y="3275580"/>
              <a:ext cx="1926812" cy="899179"/>
            </a:xfrm>
            <a:prstGeom prst="roundRect">
              <a:avLst>
                <a:gd name="adj" fmla="val 16667"/>
              </a:avLst>
            </a:prstGeom>
            <a:solidFill>
              <a:srgbClr val="5EF93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5"/>
            <p:cNvSpPr txBox="1"/>
            <p:nvPr/>
          </p:nvSpPr>
          <p:spPr>
            <a:xfrm>
              <a:off x="1469321" y="3319474"/>
              <a:ext cx="1839024" cy="811391"/>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FFFFFF"/>
                </a:buClr>
                <a:buSzPts val="1500"/>
                <a:buFont typeface="Times New Roman"/>
                <a:buNone/>
              </a:pPr>
              <a:r>
                <a:rPr lang="fr-FR" sz="1500" b="0" i="0" u="none" strike="noStrike" cap="none">
                  <a:solidFill>
                    <a:schemeClr val="dk1"/>
                  </a:solidFill>
                  <a:latin typeface="Calibri"/>
                  <a:ea typeface="Calibri"/>
                  <a:cs typeface="Calibri"/>
                  <a:sym typeface="Calibri"/>
                </a:rPr>
                <a:t>Qualité de service</a:t>
              </a:r>
              <a:endParaRPr sz="1400" b="0" i="0" u="none" strike="noStrike" cap="none">
                <a:solidFill>
                  <a:schemeClr val="dk1"/>
                </a:solidFill>
                <a:latin typeface="Calibri"/>
                <a:ea typeface="Calibri"/>
                <a:cs typeface="Calibri"/>
                <a:sym typeface="Calibri"/>
              </a:endParaRPr>
            </a:p>
          </p:txBody>
        </p:sp>
        <p:sp>
          <p:nvSpPr>
            <p:cNvPr id="246" name="Google Shape;246;p5"/>
            <p:cNvSpPr/>
            <p:nvPr/>
          </p:nvSpPr>
          <p:spPr>
            <a:xfrm>
              <a:off x="1425427" y="2312174"/>
              <a:ext cx="1926812" cy="899179"/>
            </a:xfrm>
            <a:prstGeom prst="roundRect">
              <a:avLst>
                <a:gd name="adj" fmla="val 16667"/>
              </a:avLst>
            </a:prstGeom>
            <a:solidFill>
              <a:srgbClr val="B9FB1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5"/>
            <p:cNvSpPr txBox="1"/>
            <p:nvPr/>
          </p:nvSpPr>
          <p:spPr>
            <a:xfrm>
              <a:off x="1469321" y="2356068"/>
              <a:ext cx="1839024" cy="811391"/>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FFFFFF"/>
                </a:buClr>
                <a:buSzPts val="1500"/>
                <a:buFont typeface="Times New Roman"/>
                <a:buNone/>
              </a:pPr>
              <a:r>
                <a:rPr lang="fr-FR" sz="1500" b="0" i="0" u="none" strike="noStrike" cap="none">
                  <a:solidFill>
                    <a:schemeClr val="dk1"/>
                  </a:solidFill>
                  <a:latin typeface="Calibri"/>
                  <a:ea typeface="Calibri"/>
                  <a:cs typeface="Calibri"/>
                  <a:sym typeface="Calibri"/>
                </a:rPr>
                <a:t>Organiser le travail</a:t>
              </a:r>
              <a:endParaRPr sz="1400" b="0" i="0" u="none" strike="noStrike" cap="none">
                <a:solidFill>
                  <a:schemeClr val="dk1"/>
                </a:solidFill>
                <a:latin typeface="Calibri"/>
                <a:ea typeface="Calibri"/>
                <a:cs typeface="Calibri"/>
                <a:sym typeface="Calibri"/>
              </a:endParaRPr>
            </a:p>
          </p:txBody>
        </p:sp>
        <p:sp>
          <p:nvSpPr>
            <p:cNvPr id="248" name="Google Shape;248;p5"/>
            <p:cNvSpPr/>
            <p:nvPr/>
          </p:nvSpPr>
          <p:spPr>
            <a:xfrm>
              <a:off x="1425427" y="1348768"/>
              <a:ext cx="1926812" cy="899179"/>
            </a:xfrm>
            <a:prstGeom prst="roundRect">
              <a:avLst>
                <a:gd name="adj" fmla="val 16667"/>
              </a:avLst>
            </a:prstGeom>
            <a:solidFill>
              <a:srgbClr val="FAC90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5"/>
            <p:cNvSpPr txBox="1"/>
            <p:nvPr/>
          </p:nvSpPr>
          <p:spPr>
            <a:xfrm>
              <a:off x="1469321" y="1392662"/>
              <a:ext cx="1839024" cy="811391"/>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FFFFFF"/>
                </a:buClr>
                <a:buSzPts val="1500"/>
                <a:buFont typeface="Times New Roman"/>
                <a:buNone/>
              </a:pPr>
              <a:r>
                <a:rPr lang="fr-FR" sz="1500" b="0" i="0" u="none" strike="noStrike" cap="none">
                  <a:solidFill>
                    <a:schemeClr val="dk1"/>
                  </a:solidFill>
                  <a:latin typeface="Calibri"/>
                  <a:ea typeface="Calibri"/>
                  <a:cs typeface="Calibri"/>
                  <a:sym typeface="Calibri"/>
                </a:rPr>
                <a:t>Prévenir</a:t>
              </a:r>
              <a:r>
                <a:rPr lang="fr-FR" sz="1500" b="0" i="0" u="none" strike="noStrike" cap="none">
                  <a:solidFill>
                    <a:srgbClr val="FFFFFF"/>
                  </a:solidFill>
                  <a:latin typeface="Calibri"/>
                  <a:ea typeface="Calibri"/>
                  <a:cs typeface="Calibri"/>
                  <a:sym typeface="Calibri"/>
                </a:rPr>
                <a:t> </a:t>
              </a:r>
              <a:r>
                <a:rPr lang="fr-FR" sz="1500" b="0" i="0" u="none" strike="noStrike" cap="none">
                  <a:solidFill>
                    <a:schemeClr val="dk1"/>
                  </a:solidFill>
                  <a:latin typeface="Calibri"/>
                  <a:ea typeface="Calibri"/>
                  <a:cs typeface="Calibri"/>
                  <a:sym typeface="Calibri"/>
                </a:rPr>
                <a:t>les risques</a:t>
              </a:r>
              <a:endParaRPr sz="1400" b="0" i="0" u="none" strike="noStrike" cap="none">
                <a:solidFill>
                  <a:schemeClr val="dk1"/>
                </a:solidFill>
                <a:latin typeface="Calibri"/>
                <a:ea typeface="Calibri"/>
                <a:cs typeface="Calibri"/>
                <a:sym typeface="Calibri"/>
              </a:endParaRPr>
            </a:p>
          </p:txBody>
        </p:sp>
      </p:grpSp>
      <p:pic>
        <p:nvPicPr>
          <p:cNvPr id="250" name="Google Shape;250;p5" descr="https://www.departement41.fr/fileadmin/_processed_/b/f/csm_logo_loir-et-cher_quadri_72px_e453875068.png"/>
          <p:cNvPicPr preferRelativeResize="0"/>
          <p:nvPr/>
        </p:nvPicPr>
        <p:blipFill rotWithShape="1">
          <a:blip r:embed="rId3">
            <a:alphaModFix/>
          </a:blip>
          <a:srcRect/>
          <a:stretch/>
        </p:blipFill>
        <p:spPr>
          <a:xfrm>
            <a:off x="6732240" y="5638800"/>
            <a:ext cx="720080" cy="88654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6"/>
          <p:cNvSpPr txBox="1">
            <a:spLocks noGrp="1"/>
          </p:cNvSpPr>
          <p:nvPr>
            <p:ph type="title"/>
          </p:nvPr>
        </p:nvSpPr>
        <p:spPr>
          <a:xfrm>
            <a:off x="685800" y="260648"/>
            <a:ext cx="7270576" cy="69269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fr-FR"/>
              <a:t>La charge de travail</a:t>
            </a:r>
            <a:endParaRPr/>
          </a:p>
        </p:txBody>
      </p:sp>
      <p:sp>
        <p:nvSpPr>
          <p:cNvPr id="257" name="Google Shape;257;p6"/>
          <p:cNvSpPr txBox="1">
            <a:spLocks noGrp="1"/>
          </p:cNvSpPr>
          <p:nvPr>
            <p:ph type="body" idx="1"/>
          </p:nvPr>
        </p:nvSpPr>
        <p:spPr>
          <a:xfrm>
            <a:off x="685800" y="1524000"/>
            <a:ext cx="7772400" cy="4114800"/>
          </a:xfrm>
          <a:prstGeom prst="rect">
            <a:avLst/>
          </a:prstGeom>
          <a:noFill/>
          <a:ln>
            <a:noFill/>
          </a:ln>
        </p:spPr>
        <p:txBody>
          <a:bodyPr spcFirstLastPara="1" wrap="square" lIns="91425" tIns="45700" rIns="91425" bIns="45700" anchor="t" anchorCtr="0">
            <a:noAutofit/>
          </a:bodyPr>
          <a:lstStyle/>
          <a:p>
            <a:pPr marL="342900" lvl="0" indent="-144780" algn="l" rtl="0">
              <a:lnSpc>
                <a:spcPct val="100000"/>
              </a:lnSpc>
              <a:spcBef>
                <a:spcPts val="0"/>
              </a:spcBef>
              <a:spcAft>
                <a:spcPts val="0"/>
              </a:spcAft>
              <a:buSzPts val="3120"/>
              <a:buFont typeface="Calibri"/>
              <a:buNone/>
            </a:pPr>
            <a:endParaRPr sz="3200"/>
          </a:p>
          <a:p>
            <a:pPr marL="342900" lvl="0" indent="-342900" algn="l" rtl="0">
              <a:lnSpc>
                <a:spcPct val="100000"/>
              </a:lnSpc>
              <a:spcBef>
                <a:spcPts val="0"/>
              </a:spcBef>
              <a:spcAft>
                <a:spcPts val="0"/>
              </a:spcAft>
              <a:buSzPts val="3120"/>
              <a:buFont typeface="Calibri"/>
              <a:buChar char="◆"/>
            </a:pPr>
            <a:r>
              <a:rPr lang="fr-FR"/>
              <a:t>Charge : « ce que porte ou peut porter une personne, un animal, … »</a:t>
            </a:r>
            <a:endParaRPr/>
          </a:p>
          <a:p>
            <a:pPr marL="0" lvl="0" indent="0" algn="l" rtl="0">
              <a:lnSpc>
                <a:spcPct val="100000"/>
              </a:lnSpc>
              <a:spcBef>
                <a:spcPts val="0"/>
              </a:spcBef>
              <a:spcAft>
                <a:spcPts val="0"/>
              </a:spcAft>
              <a:buSzPts val="3120"/>
              <a:buNone/>
            </a:pPr>
            <a:endParaRPr/>
          </a:p>
          <a:p>
            <a:pPr marL="342900" lvl="0" indent="-342900" algn="l" rtl="0">
              <a:lnSpc>
                <a:spcPct val="100000"/>
              </a:lnSpc>
              <a:spcBef>
                <a:spcPts val="0"/>
              </a:spcBef>
              <a:spcAft>
                <a:spcPts val="0"/>
              </a:spcAft>
              <a:buSzPts val="3120"/>
              <a:buFont typeface="Calibri"/>
              <a:buChar char="◆"/>
            </a:pPr>
            <a:r>
              <a:rPr lang="fr-FR"/>
              <a:t>Charge de travail </a:t>
            </a:r>
            <a:endParaRPr/>
          </a:p>
          <a:p>
            <a:pPr marL="1012825" lvl="1" indent="-342900" algn="l" rtl="0">
              <a:lnSpc>
                <a:spcPct val="100000"/>
              </a:lnSpc>
              <a:spcBef>
                <a:spcPts val="0"/>
              </a:spcBef>
              <a:spcAft>
                <a:spcPts val="0"/>
              </a:spcAft>
              <a:buSzPts val="1760"/>
              <a:buChar char="◆"/>
            </a:pPr>
            <a:r>
              <a:rPr lang="fr-FR" sz="2400"/>
              <a:t>C’est un problème quand il y a inadéquation entre les exigences du travail et les ressources du salarié </a:t>
            </a:r>
            <a:endParaRPr sz="2400"/>
          </a:p>
          <a:p>
            <a:pPr marL="1012825" lvl="1" indent="-342900" algn="l" rtl="0">
              <a:lnSpc>
                <a:spcPct val="100000"/>
              </a:lnSpc>
              <a:spcBef>
                <a:spcPts val="0"/>
              </a:spcBef>
              <a:spcAft>
                <a:spcPts val="0"/>
              </a:spcAft>
              <a:buSzPts val="1760"/>
              <a:buChar char="◆"/>
            </a:pPr>
            <a:r>
              <a:rPr lang="fr-FR" sz="2400"/>
              <a:t>Elle est souvent décrite en excès mais son insuffisance est également problématique pour les salariés et l’entreprise (Bullshit Jobs, Bore Out, Brown Out) </a:t>
            </a:r>
            <a:endParaRPr sz="2400"/>
          </a:p>
          <a:p>
            <a:pPr marL="342900" lvl="0" indent="-144780" algn="l" rtl="0">
              <a:lnSpc>
                <a:spcPct val="100000"/>
              </a:lnSpc>
              <a:spcBef>
                <a:spcPts val="480"/>
              </a:spcBef>
              <a:spcAft>
                <a:spcPts val="0"/>
              </a:spcAft>
              <a:buSzPts val="3120"/>
              <a:buFont typeface="Calibri"/>
              <a:buNone/>
            </a:pPr>
            <a:endParaRPr sz="3200"/>
          </a:p>
        </p:txBody>
      </p:sp>
      <p:pic>
        <p:nvPicPr>
          <p:cNvPr id="258" name="Google Shape;258;p6" descr="https://www.departement41.fr/fileadmin/_processed_/b/f/csm_logo_loir-et-cher_quadri_72px_e453875068.png"/>
          <p:cNvPicPr preferRelativeResize="0"/>
          <p:nvPr/>
        </p:nvPicPr>
        <p:blipFill rotWithShape="1">
          <a:blip r:embed="rId3">
            <a:alphaModFix/>
          </a:blip>
          <a:srcRect/>
          <a:stretch/>
        </p:blipFill>
        <p:spPr>
          <a:xfrm>
            <a:off x="6732240" y="5638800"/>
            <a:ext cx="720080" cy="88654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7" descr="https://www.departement41.fr/fileadmin/_processed_/b/f/csm_logo_loir-et-cher_quadri_72px_e453875068.png"/>
          <p:cNvPicPr preferRelativeResize="0"/>
          <p:nvPr/>
        </p:nvPicPr>
        <p:blipFill rotWithShape="1">
          <a:blip r:embed="rId3">
            <a:alphaModFix/>
          </a:blip>
          <a:srcRect/>
          <a:stretch/>
        </p:blipFill>
        <p:spPr>
          <a:xfrm>
            <a:off x="6732240" y="5638800"/>
            <a:ext cx="720080" cy="886544"/>
          </a:xfrm>
          <a:prstGeom prst="rect">
            <a:avLst/>
          </a:prstGeom>
          <a:noFill/>
          <a:ln>
            <a:noFill/>
          </a:ln>
        </p:spPr>
      </p:pic>
      <p:sp>
        <p:nvSpPr>
          <p:cNvPr id="264" name="Google Shape;264;p7"/>
          <p:cNvSpPr txBox="1">
            <a:spLocks noGrp="1"/>
          </p:cNvSpPr>
          <p:nvPr>
            <p:ph type="title"/>
          </p:nvPr>
        </p:nvSpPr>
        <p:spPr>
          <a:xfrm>
            <a:off x="685800" y="0"/>
            <a:ext cx="7270576" cy="69269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fr-FR"/>
              <a:t>La charge de travail  De quoi parle ton ?</a:t>
            </a:r>
            <a:endParaRPr/>
          </a:p>
        </p:txBody>
      </p:sp>
      <p:grpSp>
        <p:nvGrpSpPr>
          <p:cNvPr id="265" name="Google Shape;265;p7"/>
          <p:cNvGrpSpPr/>
          <p:nvPr/>
        </p:nvGrpSpPr>
        <p:grpSpPr>
          <a:xfrm>
            <a:off x="395536" y="1013133"/>
            <a:ext cx="8280920" cy="4903741"/>
            <a:chOff x="0" y="176421"/>
            <a:chExt cx="8280920" cy="4903741"/>
          </a:xfrm>
        </p:grpSpPr>
        <p:sp>
          <p:nvSpPr>
            <p:cNvPr id="266" name="Google Shape;266;p7"/>
            <p:cNvSpPr/>
            <p:nvPr/>
          </p:nvSpPr>
          <p:spPr>
            <a:xfrm>
              <a:off x="0" y="442101"/>
              <a:ext cx="8280920" cy="1219050"/>
            </a:xfrm>
            <a:prstGeom prst="rect">
              <a:avLst/>
            </a:prstGeom>
            <a:solidFill>
              <a:schemeClr val="lt1">
                <a:alpha val="89803"/>
              </a:schemeClr>
            </a:solidFill>
            <a:ln w="25400" cap="flat" cmpd="sng">
              <a:solidFill>
                <a:srgbClr val="8FD9F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7"/>
            <p:cNvSpPr txBox="1"/>
            <p:nvPr/>
          </p:nvSpPr>
          <p:spPr>
            <a:xfrm>
              <a:off x="0" y="442101"/>
              <a:ext cx="8280920" cy="1219050"/>
            </a:xfrm>
            <a:prstGeom prst="rect">
              <a:avLst/>
            </a:prstGeom>
            <a:noFill/>
            <a:ln>
              <a:noFill/>
            </a:ln>
          </p:spPr>
          <p:txBody>
            <a:bodyPr spcFirstLastPara="1" wrap="square" lIns="642675" tIns="374900" rIns="642675" bIns="128000" anchor="t" anchorCtr="0">
              <a:noAutofit/>
            </a:bodyPr>
            <a:lstStyle/>
            <a:p>
              <a:pPr marL="171450" marR="0" lvl="1" indent="-171450" algn="l" rtl="0">
                <a:lnSpc>
                  <a:spcPct val="90000"/>
                </a:lnSpc>
                <a:spcBef>
                  <a:spcPts val="0"/>
                </a:spcBef>
                <a:spcAft>
                  <a:spcPts val="0"/>
                </a:spcAft>
                <a:buClr>
                  <a:schemeClr val="dk1"/>
                </a:buClr>
                <a:buSzPts val="1800"/>
                <a:buFont typeface="Times New Roman"/>
                <a:buChar char="•"/>
              </a:pPr>
              <a:r>
                <a:rPr lang="fr-FR" sz="1800" b="0" i="0" u="none" strike="noStrike" cap="none">
                  <a:solidFill>
                    <a:schemeClr val="dk1"/>
                  </a:solidFill>
                  <a:latin typeface="Times New Roman"/>
                  <a:ea typeface="Times New Roman"/>
                  <a:cs typeface="Times New Roman"/>
                  <a:sym typeface="Times New Roman"/>
                </a:rPr>
                <a:t>Ce sont les tâches qui sont prescrites au salarié «  ce qu’on lui demande de faire ». Ce sont  les objectifs qualitatifs et quantitatifs qui lui sont fixés et sur la base desquels il est contrôlé et évalué…</a:t>
              </a:r>
              <a:endParaRPr/>
            </a:p>
          </p:txBody>
        </p:sp>
        <p:sp>
          <p:nvSpPr>
            <p:cNvPr id="268" name="Google Shape;268;p7"/>
            <p:cNvSpPr/>
            <p:nvPr/>
          </p:nvSpPr>
          <p:spPr>
            <a:xfrm>
              <a:off x="414046" y="176421"/>
              <a:ext cx="5796644" cy="531360"/>
            </a:xfrm>
            <a:prstGeom prst="roundRect">
              <a:avLst>
                <a:gd name="adj" fmla="val 16667"/>
              </a:avLst>
            </a:prstGeom>
            <a:solidFill>
              <a:srgbClr val="8FD9F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7"/>
            <p:cNvSpPr txBox="1"/>
            <p:nvPr/>
          </p:nvSpPr>
          <p:spPr>
            <a:xfrm>
              <a:off x="439985" y="202360"/>
              <a:ext cx="5744766" cy="479482"/>
            </a:xfrm>
            <a:prstGeom prst="rect">
              <a:avLst/>
            </a:prstGeom>
            <a:noFill/>
            <a:ln>
              <a:noFill/>
            </a:ln>
          </p:spPr>
          <p:txBody>
            <a:bodyPr spcFirstLastPara="1" wrap="square" lIns="219075" tIns="0" rIns="219075" bIns="0" anchor="ctr" anchorCtr="0">
              <a:noAutofit/>
            </a:bodyPr>
            <a:lstStyle/>
            <a:p>
              <a:pPr marL="0" marR="0" lvl="0" indent="0" algn="l" rtl="0">
                <a:lnSpc>
                  <a:spcPct val="90000"/>
                </a:lnSpc>
                <a:spcBef>
                  <a:spcPts val="0"/>
                </a:spcBef>
                <a:spcAft>
                  <a:spcPts val="0"/>
                </a:spcAft>
                <a:buNone/>
              </a:pPr>
              <a:r>
                <a:rPr lang="fr-FR" sz="1800" b="0" i="0" u="none" strike="noStrike" cap="none">
                  <a:solidFill>
                    <a:schemeClr val="lt1"/>
                  </a:solidFill>
                  <a:latin typeface="Times New Roman"/>
                  <a:ea typeface="Times New Roman"/>
                  <a:cs typeface="Times New Roman"/>
                  <a:sym typeface="Times New Roman"/>
                </a:rPr>
                <a:t>Charge Prescrite</a:t>
              </a:r>
              <a:endParaRPr/>
            </a:p>
          </p:txBody>
        </p:sp>
        <p:sp>
          <p:nvSpPr>
            <p:cNvPr id="270" name="Google Shape;270;p7"/>
            <p:cNvSpPr/>
            <p:nvPr/>
          </p:nvSpPr>
          <p:spPr>
            <a:xfrm>
              <a:off x="0" y="2024031"/>
              <a:ext cx="8280920" cy="1219050"/>
            </a:xfrm>
            <a:prstGeom prst="rect">
              <a:avLst/>
            </a:prstGeom>
            <a:solidFill>
              <a:schemeClr val="lt1">
                <a:alpha val="89803"/>
              </a:schemeClr>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7"/>
            <p:cNvSpPr txBox="1"/>
            <p:nvPr/>
          </p:nvSpPr>
          <p:spPr>
            <a:xfrm>
              <a:off x="0" y="2024031"/>
              <a:ext cx="8280920" cy="1219050"/>
            </a:xfrm>
            <a:prstGeom prst="rect">
              <a:avLst/>
            </a:prstGeom>
            <a:noFill/>
            <a:ln>
              <a:noFill/>
            </a:ln>
          </p:spPr>
          <p:txBody>
            <a:bodyPr spcFirstLastPara="1" wrap="square" lIns="642675" tIns="374900" rIns="642675" bIns="128000" anchor="t" anchorCtr="0">
              <a:noAutofit/>
            </a:bodyPr>
            <a:lstStyle/>
            <a:p>
              <a:pPr marL="171450" marR="0" lvl="1" indent="-171450" algn="l" rtl="0">
                <a:lnSpc>
                  <a:spcPct val="90000"/>
                </a:lnSpc>
                <a:spcBef>
                  <a:spcPts val="0"/>
                </a:spcBef>
                <a:spcAft>
                  <a:spcPts val="0"/>
                </a:spcAft>
                <a:buClr>
                  <a:schemeClr val="dk1"/>
                </a:buClr>
                <a:buSzPts val="1800"/>
                <a:buFont typeface="Times New Roman"/>
                <a:buChar char="•"/>
              </a:pPr>
              <a:r>
                <a:rPr lang="fr-FR" sz="1800" b="0" i="0" u="none" strike="noStrike" cap="none">
                  <a:solidFill>
                    <a:schemeClr val="dk1"/>
                  </a:solidFill>
                  <a:latin typeface="Times New Roman"/>
                  <a:ea typeface="Times New Roman"/>
                  <a:cs typeface="Times New Roman"/>
                  <a:sym typeface="Times New Roman"/>
                </a:rPr>
                <a:t>Ce sont les régulations, les arbitrages, les coopérations… que le salariés doit mettre en œuvre « ici et maintenant » pour atteindre les objectifs et préserver sa santé…</a:t>
              </a:r>
              <a:endParaRPr/>
            </a:p>
          </p:txBody>
        </p:sp>
        <p:sp>
          <p:nvSpPr>
            <p:cNvPr id="272" name="Google Shape;272;p7"/>
            <p:cNvSpPr/>
            <p:nvPr/>
          </p:nvSpPr>
          <p:spPr>
            <a:xfrm>
              <a:off x="414046" y="1758351"/>
              <a:ext cx="5796644" cy="531360"/>
            </a:xfrm>
            <a:prstGeom prst="roundRect">
              <a:avLst>
                <a:gd name="adj" fmla="val 16667"/>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7"/>
            <p:cNvSpPr txBox="1"/>
            <p:nvPr/>
          </p:nvSpPr>
          <p:spPr>
            <a:xfrm>
              <a:off x="439985" y="1784290"/>
              <a:ext cx="5744766" cy="479482"/>
            </a:xfrm>
            <a:prstGeom prst="rect">
              <a:avLst/>
            </a:prstGeom>
            <a:noFill/>
            <a:ln>
              <a:noFill/>
            </a:ln>
          </p:spPr>
          <p:txBody>
            <a:bodyPr spcFirstLastPara="1" wrap="square" lIns="219075" tIns="0" rIns="219075" bIns="0" anchor="ctr" anchorCtr="0">
              <a:noAutofit/>
            </a:bodyPr>
            <a:lstStyle/>
            <a:p>
              <a:pPr marL="0" marR="0" lvl="0" indent="0" algn="l" rtl="0">
                <a:lnSpc>
                  <a:spcPct val="90000"/>
                </a:lnSpc>
                <a:spcBef>
                  <a:spcPts val="0"/>
                </a:spcBef>
                <a:spcAft>
                  <a:spcPts val="0"/>
                </a:spcAft>
                <a:buNone/>
              </a:pPr>
              <a:r>
                <a:rPr lang="fr-FR" sz="1800" b="0" i="0" u="none" strike="noStrike" cap="none">
                  <a:solidFill>
                    <a:schemeClr val="lt1"/>
                  </a:solidFill>
                  <a:latin typeface="Times New Roman"/>
                  <a:ea typeface="Times New Roman"/>
                  <a:cs typeface="Times New Roman"/>
                  <a:sym typeface="Times New Roman"/>
                </a:rPr>
                <a:t>Charge Réelle</a:t>
              </a:r>
              <a:endParaRPr/>
            </a:p>
          </p:txBody>
        </p:sp>
        <p:sp>
          <p:nvSpPr>
            <p:cNvPr id="274" name="Google Shape;274;p7"/>
            <p:cNvSpPr/>
            <p:nvPr/>
          </p:nvSpPr>
          <p:spPr>
            <a:xfrm>
              <a:off x="0" y="3605962"/>
              <a:ext cx="8280920" cy="1474200"/>
            </a:xfrm>
            <a:prstGeom prst="rect">
              <a:avLst/>
            </a:prstGeom>
            <a:solidFill>
              <a:schemeClr val="lt1">
                <a:alpha val="89803"/>
              </a:schemeClr>
            </a:solidFill>
            <a:ln w="254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7"/>
            <p:cNvSpPr txBox="1"/>
            <p:nvPr/>
          </p:nvSpPr>
          <p:spPr>
            <a:xfrm>
              <a:off x="0" y="3605962"/>
              <a:ext cx="8280920" cy="1474200"/>
            </a:xfrm>
            <a:prstGeom prst="rect">
              <a:avLst/>
            </a:prstGeom>
            <a:noFill/>
            <a:ln>
              <a:noFill/>
            </a:ln>
          </p:spPr>
          <p:txBody>
            <a:bodyPr spcFirstLastPara="1" wrap="square" lIns="642675" tIns="374900" rIns="642675" bIns="128000" anchor="t" anchorCtr="0">
              <a:noAutofit/>
            </a:bodyPr>
            <a:lstStyle/>
            <a:p>
              <a:pPr marL="171450" marR="0" lvl="1" indent="-171450" algn="l" rtl="0">
                <a:lnSpc>
                  <a:spcPct val="90000"/>
                </a:lnSpc>
                <a:spcBef>
                  <a:spcPts val="0"/>
                </a:spcBef>
                <a:spcAft>
                  <a:spcPts val="0"/>
                </a:spcAft>
                <a:buClr>
                  <a:schemeClr val="dk1"/>
                </a:buClr>
                <a:buSzPts val="1800"/>
                <a:buFont typeface="Times New Roman"/>
                <a:buChar char="•"/>
              </a:pPr>
              <a:r>
                <a:rPr lang="fr-FR" sz="1800" b="0" i="0" u="none" strike="noStrike" cap="none">
                  <a:solidFill>
                    <a:schemeClr val="dk1"/>
                  </a:solidFill>
                  <a:latin typeface="Times New Roman"/>
                  <a:ea typeface="Times New Roman"/>
                  <a:cs typeface="Times New Roman"/>
                  <a:sym typeface="Times New Roman"/>
                </a:rPr>
                <a:t>C’est l’évaluation que le salarié fait de sa situation, de sa charge (en fin de journée, en fin d’année…) en fonction notamment de : l’équilibre rétribution/contribution, de la reconnaissance, de sa perception d’utilité… </a:t>
              </a:r>
              <a:endParaRPr/>
            </a:p>
          </p:txBody>
        </p:sp>
        <p:sp>
          <p:nvSpPr>
            <p:cNvPr id="276" name="Google Shape;276;p7"/>
            <p:cNvSpPr/>
            <p:nvPr/>
          </p:nvSpPr>
          <p:spPr>
            <a:xfrm>
              <a:off x="414046" y="3340282"/>
              <a:ext cx="5796644" cy="531360"/>
            </a:xfrm>
            <a:prstGeom prst="roundRect">
              <a:avLst>
                <a:gd name="adj" fmla="val 16667"/>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7"/>
            <p:cNvSpPr txBox="1"/>
            <p:nvPr/>
          </p:nvSpPr>
          <p:spPr>
            <a:xfrm>
              <a:off x="439985" y="3366221"/>
              <a:ext cx="5744766" cy="479482"/>
            </a:xfrm>
            <a:prstGeom prst="rect">
              <a:avLst/>
            </a:prstGeom>
            <a:noFill/>
            <a:ln>
              <a:noFill/>
            </a:ln>
          </p:spPr>
          <p:txBody>
            <a:bodyPr spcFirstLastPara="1" wrap="square" lIns="219075" tIns="0" rIns="219075" bIns="0" anchor="ctr" anchorCtr="0">
              <a:noAutofit/>
            </a:bodyPr>
            <a:lstStyle/>
            <a:p>
              <a:pPr marL="0" marR="0" lvl="0" indent="0" algn="l" rtl="0">
                <a:lnSpc>
                  <a:spcPct val="90000"/>
                </a:lnSpc>
                <a:spcBef>
                  <a:spcPts val="0"/>
                </a:spcBef>
                <a:spcAft>
                  <a:spcPts val="0"/>
                </a:spcAft>
                <a:buNone/>
              </a:pPr>
              <a:r>
                <a:rPr lang="fr-FR" sz="1800" b="0" i="0" u="none" strike="noStrike" cap="none">
                  <a:solidFill>
                    <a:schemeClr val="lt1"/>
                  </a:solidFill>
                  <a:latin typeface="Times New Roman"/>
                  <a:ea typeface="Times New Roman"/>
                  <a:cs typeface="Times New Roman"/>
                  <a:sym typeface="Times New Roman"/>
                </a:rPr>
                <a:t>Charge subjective</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8" descr="https://www.departement41.fr/fileadmin/_processed_/b/f/csm_logo_loir-et-cher_quadri_72px_e453875068.png"/>
          <p:cNvPicPr preferRelativeResize="0"/>
          <p:nvPr/>
        </p:nvPicPr>
        <p:blipFill rotWithShape="1">
          <a:blip r:embed="rId3">
            <a:alphaModFix/>
          </a:blip>
          <a:srcRect/>
          <a:stretch/>
        </p:blipFill>
        <p:spPr>
          <a:xfrm>
            <a:off x="6732240" y="5638800"/>
            <a:ext cx="720080" cy="886544"/>
          </a:xfrm>
          <a:prstGeom prst="rect">
            <a:avLst/>
          </a:prstGeom>
          <a:noFill/>
          <a:ln>
            <a:noFill/>
          </a:ln>
        </p:spPr>
      </p:pic>
      <p:sp>
        <p:nvSpPr>
          <p:cNvPr id="283" name="Google Shape;283;p8"/>
          <p:cNvSpPr txBox="1">
            <a:spLocks noGrp="1"/>
          </p:cNvSpPr>
          <p:nvPr>
            <p:ph type="title"/>
          </p:nvPr>
        </p:nvSpPr>
        <p:spPr>
          <a:xfrm>
            <a:off x="685800" y="0"/>
            <a:ext cx="7270576" cy="69269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fr-FR"/>
              <a:t>Charge Prescrite</a:t>
            </a:r>
            <a:endParaRPr/>
          </a:p>
        </p:txBody>
      </p:sp>
      <p:sp>
        <p:nvSpPr>
          <p:cNvPr id="284" name="Google Shape;284;p8"/>
          <p:cNvSpPr txBox="1">
            <a:spLocks noGrp="1"/>
          </p:cNvSpPr>
          <p:nvPr>
            <p:ph type="body" idx="1"/>
          </p:nvPr>
        </p:nvSpPr>
        <p:spPr>
          <a:xfrm>
            <a:off x="677738" y="1124744"/>
            <a:ext cx="7772400" cy="4114800"/>
          </a:xfrm>
          <a:prstGeom prst="rect">
            <a:avLst/>
          </a:prstGeom>
          <a:noFill/>
          <a:ln>
            <a:noFill/>
          </a:ln>
        </p:spPr>
        <p:txBody>
          <a:bodyPr spcFirstLastPara="1" wrap="square" lIns="91425" tIns="45700" rIns="91425" bIns="45700" anchor="t" anchorCtr="0">
            <a:noAutofit/>
          </a:bodyPr>
          <a:lstStyle/>
          <a:p>
            <a:pPr marL="457200" lvl="0" indent="-377190" algn="just" rtl="0">
              <a:lnSpc>
                <a:spcPct val="100000"/>
              </a:lnSpc>
              <a:spcBef>
                <a:spcPts val="0"/>
              </a:spcBef>
              <a:spcAft>
                <a:spcPts val="0"/>
              </a:spcAft>
              <a:buSzPts val="2340"/>
              <a:buFont typeface="Calibri"/>
              <a:buChar char="◆"/>
            </a:pPr>
            <a:r>
              <a:rPr lang="fr-FR" b="0"/>
              <a:t>Système de contraintes (règles de fonctionnement process,…) qui s’impose au salarié, tant du point de vue quantitatif que qualitatif</a:t>
            </a:r>
            <a:endParaRPr b="0"/>
          </a:p>
          <a:p>
            <a:pPr marL="457200" lvl="0" indent="-377190" algn="just" rtl="0">
              <a:lnSpc>
                <a:spcPct val="100000"/>
              </a:lnSpc>
              <a:spcBef>
                <a:spcPts val="0"/>
              </a:spcBef>
              <a:spcAft>
                <a:spcPts val="0"/>
              </a:spcAft>
              <a:buSzPts val="2340"/>
              <a:buFont typeface="Calibri"/>
              <a:buChar char="◆"/>
            </a:pPr>
            <a:r>
              <a:rPr lang="fr-FR" b="0"/>
              <a:t>Objectifs que l’on attend du travail</a:t>
            </a:r>
            <a:endParaRPr b="0"/>
          </a:p>
          <a:p>
            <a:pPr marL="457200" lvl="0" indent="-228600" algn="just" rtl="0">
              <a:lnSpc>
                <a:spcPct val="100000"/>
              </a:lnSpc>
              <a:spcBef>
                <a:spcPts val="0"/>
              </a:spcBef>
              <a:spcAft>
                <a:spcPts val="0"/>
              </a:spcAft>
              <a:buSzPts val="2340"/>
              <a:buFont typeface="Calibri"/>
              <a:buNone/>
            </a:pPr>
            <a:endParaRPr b="0"/>
          </a:p>
          <a:p>
            <a:pPr marL="457200" lvl="0" indent="-377190" algn="just" rtl="0">
              <a:lnSpc>
                <a:spcPct val="100000"/>
              </a:lnSpc>
              <a:spcBef>
                <a:spcPts val="0"/>
              </a:spcBef>
              <a:spcAft>
                <a:spcPts val="0"/>
              </a:spcAft>
              <a:buSzPts val="2340"/>
              <a:buFont typeface="Calibri"/>
              <a:buChar char="◆"/>
            </a:pPr>
            <a:r>
              <a:rPr lang="fr-FR" b="0"/>
              <a:t>Attentes définies par les organisateurs du travail et</a:t>
            </a:r>
            <a:endParaRPr/>
          </a:p>
          <a:p>
            <a:pPr marL="457200" lvl="0" indent="-377190" algn="just" rtl="0">
              <a:lnSpc>
                <a:spcPct val="100000"/>
              </a:lnSpc>
              <a:spcBef>
                <a:spcPts val="0"/>
              </a:spcBef>
              <a:spcAft>
                <a:spcPts val="0"/>
              </a:spcAft>
              <a:buSzPts val="2340"/>
              <a:buFont typeface="Calibri"/>
              <a:buChar char="◆"/>
            </a:pPr>
            <a:r>
              <a:rPr lang="fr-FR" b="0"/>
              <a:t>Dont l’exécution est vérifiée par les gestionnaires / le management</a:t>
            </a:r>
            <a:endParaRPr b="0"/>
          </a:p>
          <a:p>
            <a:pPr marL="955675" lvl="1" indent="-342900" algn="l" rtl="0">
              <a:lnSpc>
                <a:spcPct val="100000"/>
              </a:lnSpc>
              <a:spcBef>
                <a:spcPts val="0"/>
              </a:spcBef>
              <a:spcAft>
                <a:spcPts val="0"/>
              </a:spcAft>
              <a:buSzPts val="1760"/>
              <a:buFont typeface="Courier New"/>
              <a:buChar char="◆"/>
            </a:pPr>
            <a:r>
              <a:rPr lang="fr-FR" sz="2000"/>
              <a:t>Exemples : objectifs annuels, fiche de poste, procédures à respecter, etc.</a:t>
            </a:r>
            <a:endParaRPr/>
          </a:p>
          <a:p>
            <a:pPr marL="955675" lvl="1" indent="-231140" algn="l" rtl="0">
              <a:lnSpc>
                <a:spcPct val="100000"/>
              </a:lnSpc>
              <a:spcBef>
                <a:spcPts val="0"/>
              </a:spcBef>
              <a:spcAft>
                <a:spcPts val="0"/>
              </a:spcAft>
              <a:buSzPts val="1760"/>
              <a:buFont typeface="Courier New"/>
              <a:buNone/>
            </a:pPr>
            <a:endParaRPr sz="2000"/>
          </a:p>
          <a:p>
            <a:pPr marL="342900" lvl="0" indent="-342900" algn="l" rtl="0">
              <a:lnSpc>
                <a:spcPct val="100000"/>
              </a:lnSpc>
              <a:spcBef>
                <a:spcPts val="480"/>
              </a:spcBef>
              <a:spcAft>
                <a:spcPts val="0"/>
              </a:spcAft>
              <a:buSzPts val="3120"/>
              <a:buFont typeface="Noto Sans Symbols"/>
              <a:buChar char="⮚"/>
            </a:pPr>
            <a:r>
              <a:rPr lang="fr-FR" i="1" u="sng"/>
              <a:t>Dimension formalisée de la charge de travail prescrite</a:t>
            </a:r>
            <a:endParaRPr i="1" u="sng"/>
          </a:p>
          <a:p>
            <a:pPr marL="342900" lvl="0" indent="-342900" algn="l" rtl="0">
              <a:lnSpc>
                <a:spcPct val="100000"/>
              </a:lnSpc>
              <a:spcBef>
                <a:spcPts val="480"/>
              </a:spcBef>
              <a:spcAft>
                <a:spcPts val="0"/>
              </a:spcAft>
              <a:buSzPts val="3120"/>
              <a:buFont typeface="Noto Sans Symbols"/>
              <a:buChar char="⮚"/>
            </a:pPr>
            <a:r>
              <a:rPr lang="fr-FR" i="1" u="sng"/>
              <a:t>Parfois très éloignée de la charge de travail </a:t>
            </a:r>
            <a:endParaRPr i="1" u="sng"/>
          </a:p>
          <a:p>
            <a:pPr marL="0" lvl="0" indent="0" algn="l" rtl="0">
              <a:lnSpc>
                <a:spcPct val="100000"/>
              </a:lnSpc>
              <a:spcBef>
                <a:spcPts val="480"/>
              </a:spcBef>
              <a:spcAft>
                <a:spcPts val="0"/>
              </a:spcAft>
              <a:buSzPts val="3120"/>
              <a:buNone/>
            </a:pPr>
            <a:r>
              <a:rPr lang="fr-FR" i="1"/>
              <a:t>     </a:t>
            </a:r>
            <a:r>
              <a:rPr lang="fr-FR" i="1" u="sng"/>
              <a:t>réelle</a:t>
            </a:r>
            <a:endParaRPr i="1" u="sng"/>
          </a:p>
          <a:p>
            <a:pPr marL="342900" lvl="0" indent="-144780" algn="l" rtl="0">
              <a:lnSpc>
                <a:spcPct val="100000"/>
              </a:lnSpc>
              <a:spcBef>
                <a:spcPts val="480"/>
              </a:spcBef>
              <a:spcAft>
                <a:spcPts val="0"/>
              </a:spcAft>
              <a:buSzPts val="3120"/>
              <a:buFont typeface="Calibri"/>
              <a:buNone/>
            </a:pPr>
            <a:endParaRPr/>
          </a:p>
        </p:txBody>
      </p:sp>
    </p:spTree>
  </p:cSld>
  <p:clrMapOvr>
    <a:masterClrMapping/>
  </p:clrMapOvr>
</p:sld>
</file>

<file path=ppt/theme/theme1.xml><?xml version="1.0" encoding="utf-8"?>
<a:theme xmlns:a="http://schemas.openxmlformats.org/drawingml/2006/main" name="2 modèle ANACT Réseau">
  <a:themeElements>
    <a:clrScheme name="Ciel">
      <a:dk1>
        <a:srgbClr val="000000"/>
      </a:dk1>
      <a:lt1>
        <a:srgbClr val="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2 modèle ANACT Réseau">
  <a:themeElements>
    <a:clrScheme name="Ciel">
      <a:dk1>
        <a:srgbClr val="000000"/>
      </a:dk1>
      <a:lt1>
        <a:srgbClr val="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ception personnalisé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TotalTime>
  <Words>5650</Words>
  <Application>Microsoft Office PowerPoint</Application>
  <PresentationFormat>Affichage à l'écran (4:3)</PresentationFormat>
  <Paragraphs>637</Paragraphs>
  <Slides>55</Slides>
  <Notes>51</Notes>
  <HiddenSlides>0</HiddenSlides>
  <MMClips>0</MMClips>
  <ScaleCrop>false</ScaleCrop>
  <HeadingPairs>
    <vt:vector size="6" baseType="variant">
      <vt:variant>
        <vt:lpstr>Polices utilisées</vt:lpstr>
      </vt:variant>
      <vt:variant>
        <vt:i4>7</vt:i4>
      </vt:variant>
      <vt:variant>
        <vt:lpstr>Thème</vt:lpstr>
      </vt:variant>
      <vt:variant>
        <vt:i4>3</vt:i4>
      </vt:variant>
      <vt:variant>
        <vt:lpstr>Titres des diapositives</vt:lpstr>
      </vt:variant>
      <vt:variant>
        <vt:i4>55</vt:i4>
      </vt:variant>
    </vt:vector>
  </HeadingPairs>
  <TitlesOfParts>
    <vt:vector size="65" baseType="lpstr">
      <vt:lpstr>Noto Sans Symbols</vt:lpstr>
      <vt:lpstr>Helvetica Neue</vt:lpstr>
      <vt:lpstr>Arial</vt:lpstr>
      <vt:lpstr>Ubuntu</vt:lpstr>
      <vt:lpstr>Calibri</vt:lpstr>
      <vt:lpstr>Times New Roman</vt:lpstr>
      <vt:lpstr>Courier New</vt:lpstr>
      <vt:lpstr>2 modèle ANACT Réseau</vt:lpstr>
      <vt:lpstr>1_2 modèle ANACT Réseau</vt:lpstr>
      <vt:lpstr>Conception personnalisée</vt:lpstr>
      <vt:lpstr>EXPÉRIMENTER UN DISPOSITIF D’APPUI A UNE DGA SOLIDARITÉS POUR  ÉVALUER REPÉRER ET RÉGULER LA CHARGE DE TRAVAIL</vt:lpstr>
      <vt:lpstr>VIDEO DE PRESENTATION</vt:lpstr>
      <vt:lpstr>LA CHARGE DE TRAVAIL Un concept structurant </vt:lpstr>
      <vt:lpstr>Le travail change car le monde change</vt:lpstr>
      <vt:lpstr>La charge de travail, de quoi parle-t-on ?   Des facteurs qui influent sur la charge de travail</vt:lpstr>
      <vt:lpstr>Pourquoi Évaluer la charge de travail ? </vt:lpstr>
      <vt:lpstr>La charge de travail</vt:lpstr>
      <vt:lpstr>La charge de travail  De quoi parle ton ?</vt:lpstr>
      <vt:lpstr>Charge Prescrite</vt:lpstr>
      <vt:lpstr>Charges réelles et subjective </vt:lpstr>
      <vt:lpstr>Evaluation</vt:lpstr>
      <vt:lpstr>régulation </vt:lpstr>
      <vt:lpstr>COMMENT ÉVALUER LA CHARGE DE TRAVAIL?</vt:lpstr>
      <vt:lpstr>Présentation PowerPoint</vt:lpstr>
      <vt:lpstr>Une démarche de régulation collective de la charge de travail e la démarche</vt:lpstr>
      <vt:lpstr>Trame de referentiel pour le diagnostic</vt:lpstr>
      <vt:lpstr>Les points de veille</vt:lpstr>
      <vt:lpstr>LA METHODOLOGIE ET LES OUTILS COCONSTRUITS AU SEIN D’UNE COLLECTIVITE TERRITORIALE</vt:lpstr>
      <vt:lpstr>Ambitions de la demarche</vt:lpstr>
      <vt:lpstr>Principes de la démarche</vt:lpstr>
      <vt:lpstr>Les acteurs de la démarche</vt:lpstr>
      <vt:lpstr>La démarche en Trois phases par association de tous les acteurs, iteration et apprentissage collectif </vt:lpstr>
      <vt:lpstr>Une démarche par itération et apprentissage collectif </vt:lpstr>
      <vt:lpstr>Calendrier : effets du confinement et d’une nécessaire acculturation à la démarche </vt:lpstr>
      <vt:lpstr>Calendrier : effets du confinement et d’une nécessaire acculturation à la démarche </vt:lpstr>
      <vt:lpstr>Présentation des outils de repérage et d’évaluation </vt:lpstr>
      <vt:lpstr> Etape 1 : grandes familles d’activité </vt:lpstr>
      <vt:lpstr>Etape 2 : repérage et évaluation de  La Charge</vt:lpstr>
      <vt:lpstr>Etape 2 : Repérage des contraintes et ressources </vt:lpstr>
      <vt:lpstr>Etape 2  : Repérer les marges de manoeuvre</vt:lpstr>
      <vt:lpstr>Etape 3 : Présentation des outils Actions de régulation (individuelles et collectives)</vt:lpstr>
      <vt:lpstr>Présentation des outils de régulation :  le processus</vt:lpstr>
      <vt:lpstr>Point de veille méthodologique</vt:lpstr>
      <vt:lpstr>Présentation des outils de régulation :  le processus</vt:lpstr>
      <vt:lpstr>Présentation des outils de repérage et d’évaluation  : le process</vt:lpstr>
      <vt:lpstr>Phase de régulation et de capitalisation</vt:lpstr>
      <vt:lpstr>Retour des expérimentateurs</vt:lpstr>
      <vt:lpstr>Présentation PowerPoint</vt:lpstr>
      <vt:lpstr>RETOUR D'EXPÉRIENCE DU CD41 : COMMENT MENER UNE DÉMARCHE D'ÉVALUATION ET DE RÉGULATION DE LA CHARGE D'ACTIVITÉ DANS LES SERVICES SOCIAUX ?</vt:lpstr>
      <vt:lpstr>RAPPEL SUR LE CONTEXTE ET LA  METHODOLOGIE</vt:lpstr>
      <vt:lpstr>Contexte managerial</vt:lpstr>
      <vt:lpstr>Ambitions de la demarche</vt:lpstr>
      <vt:lpstr>Une démarche apprenante aux enseignements riches dès sa conception</vt:lpstr>
      <vt:lpstr>Principes et méthodologie de la démarche</vt:lpstr>
      <vt:lpstr>Des enseignements dès la phase expérimentale ayant entrainé l’adaptation de la demarche   </vt:lpstr>
      <vt:lpstr>Des enseignements dès la phase expérimentale ayant entrainé l’adaptation de la demarche   </vt:lpstr>
      <vt:lpstr>Retour d’expériences sur le déploiement et la régulation (en cours)</vt:lpstr>
      <vt:lpstr>Présentation des outils de repérage et d’évaluation </vt:lpstr>
      <vt:lpstr>Présentation des outils de régulation :  le processus</vt:lpstr>
      <vt:lpstr>OUTILS ET DEPLOIEMENT : points de vigilance et conditions de réussite </vt:lpstr>
      <vt:lpstr>OUTILS ET DEPLOIEMENT : points de vigilance et conditions de réussite </vt:lpstr>
      <vt:lpstr>REGULATION : points de vigilance et conditions de reussite </vt:lpstr>
      <vt:lpstr>REGULATION : points de vigilance et conditions de reussite </vt:lpstr>
      <vt:lpstr>En conclusion, une demarche structurante sur laquelle la DGA Solidarités capitalise déjà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EXPÉRIMENTER UN DISPOSITIF D’APPUI A UNE DGA SOLIDARITÉS POUR  ÉVALUER REPÉRER ET RÉGULER LA CHARGE DE TRAVAIL</dc:title>
  <dc:creator>i.freundlieb@anact.fr</dc:creator>
  <cp:lastModifiedBy>Patrick Champonnois</cp:lastModifiedBy>
  <cp:revision>15</cp:revision>
  <dcterms:created xsi:type="dcterms:W3CDTF">2017-09-05T16:31:43Z</dcterms:created>
  <dcterms:modified xsi:type="dcterms:W3CDTF">2023-05-16T07:52:22Z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0x0101003B434280B7F2C44A878EE940E3DA649C0040D17C5B3C85414484882BEB55A8B3B2</vt:lpwstr>
  </property>
  <property fmtid="{D5CDD505-2E9C-101B-9397-08002B2CF9AE}" pid="3" name="Structure/Département">
    <vt:lpwstr>51;#Aract Centre-vdl|3992e5ae-c750-4ed8-9eaa-1ab7e2c6464b</vt:lpwstr>
  </property>
  <property fmtid="{D5CDD505-2E9C-101B-9397-08002B2CF9AE}" pid="4" name="Thème">
    <vt:lpwstr>171;#Organisation|ea899e68-a036-4ba3-af39-2d2905e0ba21</vt:lpwstr>
  </property>
  <property fmtid="{D5CDD505-2E9C-101B-9397-08002B2CF9AE}" pid="5" name="Procesus">
    <vt:lpwstr>13;#Evénementiel|1c116275-053b-42ac-91df-3ee6faff679b</vt:lpwstr>
  </property>
  <property fmtid="{D5CDD505-2E9C-101B-9397-08002B2CF9AE}" pid="6" name="Année">
    <vt:lpwstr>175;#2017|50437ea9-b62e-4e12-9a3e-f6afeaf78424</vt:lpwstr>
  </property>
  <property fmtid="{D5CDD505-2E9C-101B-9397-08002B2CF9AE}" pid="7" name="e6af0c4babe749ada09b7c243b9f96b7">
    <vt:lpwstr>2017|50437ea9-b62e-4e12-9a3e-f6afeaf78424</vt:lpwstr>
  </property>
</Properties>
</file>